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76" r:id="rId6"/>
    <p:sldId id="270" r:id="rId7"/>
    <p:sldId id="260" r:id="rId8"/>
    <p:sldId id="261" r:id="rId9"/>
    <p:sldId id="278" r:id="rId10"/>
    <p:sldId id="269" r:id="rId11"/>
    <p:sldId id="279" r:id="rId12"/>
    <p:sldId id="267" r:id="rId13"/>
    <p:sldId id="277" r:id="rId14"/>
    <p:sldId id="262" r:id="rId15"/>
    <p:sldId id="271" r:id="rId16"/>
    <p:sldId id="280" r:id="rId17"/>
    <p:sldId id="263" r:id="rId18"/>
    <p:sldId id="275" r:id="rId19"/>
    <p:sldId id="272" r:id="rId20"/>
    <p:sldId id="273" r:id="rId21"/>
    <p:sldId id="265" r:id="rId22"/>
    <p:sldId id="282" r:id="rId23"/>
    <p:sldId id="281" r:id="rId24"/>
    <p:sldId id="266"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4DB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75835" autoAdjust="0"/>
  </p:normalViewPr>
  <p:slideViewPr>
    <p:cSldViewPr>
      <p:cViewPr varScale="1">
        <p:scale>
          <a:sx n="62" d="100"/>
          <a:sy n="62" d="100"/>
        </p:scale>
        <p:origin x="-1368" y="-78"/>
      </p:cViewPr>
      <p:guideLst>
        <p:guide orient="horz" pos="2160"/>
        <p:guide pos="2880"/>
      </p:guideLst>
    </p:cSldViewPr>
  </p:slideViewPr>
  <p:outlineViewPr>
    <p:cViewPr>
      <p:scale>
        <a:sx n="33" d="100"/>
        <a:sy n="33" d="100"/>
      </p:scale>
      <p:origin x="0" y="1486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4201B6-A4DF-4E88-BAE1-93B23CDA7EEC}"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0A82605B-BDBE-438D-BAE4-458AE76F881F}">
      <dgm:prSet phldrT="[Text]"/>
      <dgm:spPr/>
      <dgm:t>
        <a:bodyPr/>
        <a:lstStyle/>
        <a:p>
          <a:r>
            <a:rPr lang="en-US" dirty="0" smtClean="0"/>
            <a:t>Keep Ultimate Goal in Mind</a:t>
          </a:r>
          <a:endParaRPr lang="en-US" dirty="0"/>
        </a:p>
      </dgm:t>
    </dgm:pt>
    <dgm:pt modelId="{6CDF31A9-8482-4127-91CF-2A4D5B3C6CF6}" type="parTrans" cxnId="{83B9A916-5B8F-457B-AFF2-964D71D6ECBF}">
      <dgm:prSet/>
      <dgm:spPr/>
      <dgm:t>
        <a:bodyPr/>
        <a:lstStyle/>
        <a:p>
          <a:endParaRPr lang="en-US"/>
        </a:p>
      </dgm:t>
    </dgm:pt>
    <dgm:pt modelId="{6E504C61-532D-46D2-8C5E-99B58CE439CB}" type="sibTrans" cxnId="{83B9A916-5B8F-457B-AFF2-964D71D6ECBF}">
      <dgm:prSet/>
      <dgm:spPr/>
      <dgm:t>
        <a:bodyPr/>
        <a:lstStyle/>
        <a:p>
          <a:endParaRPr lang="en-US" dirty="0"/>
        </a:p>
      </dgm:t>
    </dgm:pt>
    <dgm:pt modelId="{CB55E919-C0F0-4DBF-A84C-5C23592E11C3}">
      <dgm:prSet phldrT="[Text]"/>
      <dgm:spPr/>
      <dgm:t>
        <a:bodyPr/>
        <a:lstStyle/>
        <a:p>
          <a:r>
            <a:rPr lang="en-US" dirty="0" smtClean="0"/>
            <a:t>Will this help me get the job? Implement “Yes” actions!</a:t>
          </a:r>
          <a:endParaRPr lang="en-US" dirty="0"/>
        </a:p>
      </dgm:t>
    </dgm:pt>
    <dgm:pt modelId="{A14AFAAE-2B5D-4E2B-9C81-8FF5DAFF686E}" type="sibTrans" cxnId="{C35C7113-704A-4E8B-B108-5C879258463F}">
      <dgm:prSet/>
      <dgm:spPr/>
      <dgm:t>
        <a:bodyPr/>
        <a:lstStyle/>
        <a:p>
          <a:endParaRPr lang="en-US"/>
        </a:p>
      </dgm:t>
    </dgm:pt>
    <dgm:pt modelId="{6F3AEF14-9F57-4885-ABEB-69AAE0475B2D}" type="parTrans" cxnId="{C35C7113-704A-4E8B-B108-5C879258463F}">
      <dgm:prSet/>
      <dgm:spPr/>
      <dgm:t>
        <a:bodyPr/>
        <a:lstStyle/>
        <a:p>
          <a:endParaRPr lang="en-US"/>
        </a:p>
      </dgm:t>
    </dgm:pt>
    <dgm:pt modelId="{6E7A2E94-72E1-45CD-A0CE-AD34D9EA58DD}">
      <dgm:prSet phldrT="[Text]"/>
      <dgm:spPr/>
      <dgm:t>
        <a:bodyPr/>
        <a:lstStyle/>
        <a:p>
          <a:r>
            <a:rPr lang="en-US" dirty="0" smtClean="0"/>
            <a:t>Use Objective Statement for Interview Preparation and Execution</a:t>
          </a:r>
          <a:endParaRPr lang="en-US" dirty="0"/>
        </a:p>
      </dgm:t>
    </dgm:pt>
    <dgm:pt modelId="{7141FB7B-2A22-46BF-8C57-F7A057978CE8}" type="sibTrans" cxnId="{6FBB5ADB-D0E4-4D9E-A1F8-286D16110CE8}">
      <dgm:prSet/>
      <dgm:spPr/>
      <dgm:t>
        <a:bodyPr/>
        <a:lstStyle/>
        <a:p>
          <a:endParaRPr lang="en-US"/>
        </a:p>
      </dgm:t>
    </dgm:pt>
    <dgm:pt modelId="{BD644C95-4EF7-41B7-A813-F619A8BDDB70}" type="parTrans" cxnId="{6FBB5ADB-D0E4-4D9E-A1F8-286D16110CE8}">
      <dgm:prSet/>
      <dgm:spPr/>
      <dgm:t>
        <a:bodyPr/>
        <a:lstStyle/>
        <a:p>
          <a:endParaRPr lang="en-US"/>
        </a:p>
      </dgm:t>
    </dgm:pt>
    <dgm:pt modelId="{E812AF3A-B99C-4C22-B07E-CF7BA5C7B63B}">
      <dgm:prSet phldrT="[Text]"/>
      <dgm:spPr/>
      <dgm:t>
        <a:bodyPr/>
        <a:lstStyle/>
        <a:p>
          <a:r>
            <a:rPr lang="en-US" dirty="0" smtClean="0"/>
            <a:t>Different from School and Workplace Cultures; more professional and conservative than both; obstacles and opportunities; be your “contextual” self</a:t>
          </a:r>
          <a:endParaRPr lang="en-US" dirty="0"/>
        </a:p>
      </dgm:t>
    </dgm:pt>
    <dgm:pt modelId="{1E4BB466-75A3-41F0-8C05-6D4322817095}" type="sibTrans" cxnId="{9CF89728-0AD5-4486-A784-BFA779AA7095}">
      <dgm:prSet/>
      <dgm:spPr/>
      <dgm:t>
        <a:bodyPr/>
        <a:lstStyle/>
        <a:p>
          <a:endParaRPr lang="en-US"/>
        </a:p>
      </dgm:t>
    </dgm:pt>
    <dgm:pt modelId="{4BCB82F6-C9D8-4D09-B6E0-92C566DA6BC4}" type="parTrans" cxnId="{9CF89728-0AD5-4486-A784-BFA779AA7095}">
      <dgm:prSet/>
      <dgm:spPr/>
      <dgm:t>
        <a:bodyPr/>
        <a:lstStyle/>
        <a:p>
          <a:endParaRPr lang="en-US"/>
        </a:p>
      </dgm:t>
    </dgm:pt>
    <dgm:pt modelId="{D57AD6E2-89E3-489F-B009-19FA113D9B2A}">
      <dgm:prSet phldrT="[Text]"/>
      <dgm:spPr/>
      <dgm:t>
        <a:bodyPr/>
        <a:lstStyle/>
        <a:p>
          <a:r>
            <a:rPr lang="en-US" dirty="0" smtClean="0"/>
            <a:t>Understand Interview Culture</a:t>
          </a:r>
          <a:endParaRPr lang="en-US" dirty="0"/>
        </a:p>
      </dgm:t>
    </dgm:pt>
    <dgm:pt modelId="{C813B41E-DEA6-4BB5-8FAB-898BCBC534AE}" type="sibTrans" cxnId="{CF3F4818-0AFD-4C35-A676-54E505E797F6}">
      <dgm:prSet/>
      <dgm:spPr/>
      <dgm:t>
        <a:bodyPr/>
        <a:lstStyle/>
        <a:p>
          <a:endParaRPr lang="en-US" dirty="0"/>
        </a:p>
      </dgm:t>
    </dgm:pt>
    <dgm:pt modelId="{EF49429F-3432-4EBD-B9DD-6550CADF9D37}" type="parTrans" cxnId="{CF3F4818-0AFD-4C35-A676-54E505E797F6}">
      <dgm:prSet/>
      <dgm:spPr/>
      <dgm:t>
        <a:bodyPr/>
        <a:lstStyle/>
        <a:p>
          <a:endParaRPr lang="en-US"/>
        </a:p>
      </dgm:t>
    </dgm:pt>
    <dgm:pt modelId="{07A55C82-6901-4BA0-A2FC-FE489F70A096}">
      <dgm:prSet phldrT="[Text]"/>
      <dgm:spPr/>
      <dgm:t>
        <a:bodyPr/>
        <a:lstStyle/>
        <a:p>
          <a:r>
            <a:rPr lang="en-US" dirty="0" smtClean="0"/>
            <a:t>Focus on landing the Job</a:t>
          </a:r>
          <a:endParaRPr lang="en-US" dirty="0"/>
        </a:p>
      </dgm:t>
    </dgm:pt>
    <dgm:pt modelId="{100056C4-89F0-4AA9-BAB7-172BB661B15A}" type="sibTrans" cxnId="{D19F98F7-DDCF-432D-A497-1F7CA0456376}">
      <dgm:prSet/>
      <dgm:spPr/>
      <dgm:t>
        <a:bodyPr/>
        <a:lstStyle/>
        <a:p>
          <a:endParaRPr lang="en-US"/>
        </a:p>
      </dgm:t>
    </dgm:pt>
    <dgm:pt modelId="{8D4BC838-7CC4-4C67-835E-71D02B74E6F1}" type="parTrans" cxnId="{D19F98F7-DDCF-432D-A497-1F7CA0456376}">
      <dgm:prSet/>
      <dgm:spPr/>
      <dgm:t>
        <a:bodyPr/>
        <a:lstStyle/>
        <a:p>
          <a:endParaRPr lang="en-US"/>
        </a:p>
      </dgm:t>
    </dgm:pt>
    <dgm:pt modelId="{6EB98B60-4DE8-4E5D-809C-1118A45E09C4}" type="pres">
      <dgm:prSet presAssocID="{C54201B6-A4DF-4E88-BAE1-93B23CDA7EEC}" presName="outerComposite" presStyleCnt="0">
        <dgm:presLayoutVars>
          <dgm:chMax val="5"/>
          <dgm:dir/>
          <dgm:resizeHandles val="exact"/>
        </dgm:presLayoutVars>
      </dgm:prSet>
      <dgm:spPr/>
    </dgm:pt>
    <dgm:pt modelId="{8BBB7A8D-A2DE-40AB-AFD0-3A8D890E3BAA}" type="pres">
      <dgm:prSet presAssocID="{C54201B6-A4DF-4E88-BAE1-93B23CDA7EEC}" presName="dummyMaxCanvas" presStyleCnt="0">
        <dgm:presLayoutVars/>
      </dgm:prSet>
      <dgm:spPr/>
    </dgm:pt>
    <dgm:pt modelId="{F78475F4-F9B6-476D-9613-31755C9EEAC3}" type="pres">
      <dgm:prSet presAssocID="{C54201B6-A4DF-4E88-BAE1-93B23CDA7EEC}" presName="ThreeNodes_1" presStyleLbl="node1" presStyleIdx="0" presStyleCnt="3">
        <dgm:presLayoutVars>
          <dgm:bulletEnabled val="1"/>
        </dgm:presLayoutVars>
      </dgm:prSet>
      <dgm:spPr/>
      <dgm:t>
        <a:bodyPr/>
        <a:lstStyle/>
        <a:p>
          <a:endParaRPr lang="en-US"/>
        </a:p>
      </dgm:t>
    </dgm:pt>
    <dgm:pt modelId="{61424C58-FB5D-4BCA-92D5-CC9848F3C546}" type="pres">
      <dgm:prSet presAssocID="{C54201B6-A4DF-4E88-BAE1-93B23CDA7EEC}" presName="ThreeNodes_2" presStyleLbl="node1" presStyleIdx="1" presStyleCnt="3">
        <dgm:presLayoutVars>
          <dgm:bulletEnabled val="1"/>
        </dgm:presLayoutVars>
      </dgm:prSet>
      <dgm:spPr/>
      <dgm:t>
        <a:bodyPr/>
        <a:lstStyle/>
        <a:p>
          <a:endParaRPr lang="en-US"/>
        </a:p>
      </dgm:t>
    </dgm:pt>
    <dgm:pt modelId="{DC464629-11BD-4225-9FD5-D578BC9DC060}" type="pres">
      <dgm:prSet presAssocID="{C54201B6-A4DF-4E88-BAE1-93B23CDA7EEC}" presName="ThreeNodes_3" presStyleLbl="node1" presStyleIdx="2" presStyleCnt="3">
        <dgm:presLayoutVars>
          <dgm:bulletEnabled val="1"/>
        </dgm:presLayoutVars>
      </dgm:prSet>
      <dgm:spPr/>
      <dgm:t>
        <a:bodyPr/>
        <a:lstStyle/>
        <a:p>
          <a:endParaRPr lang="en-US"/>
        </a:p>
      </dgm:t>
    </dgm:pt>
    <dgm:pt modelId="{988229F5-2C4F-4B81-B951-7B75149B8EE3}" type="pres">
      <dgm:prSet presAssocID="{C54201B6-A4DF-4E88-BAE1-93B23CDA7EEC}" presName="ThreeConn_1-2" presStyleLbl="fgAccFollowNode1" presStyleIdx="0" presStyleCnt="2">
        <dgm:presLayoutVars>
          <dgm:bulletEnabled val="1"/>
        </dgm:presLayoutVars>
      </dgm:prSet>
      <dgm:spPr/>
    </dgm:pt>
    <dgm:pt modelId="{15B80CCA-C40C-4578-BA6A-49893843E873}" type="pres">
      <dgm:prSet presAssocID="{C54201B6-A4DF-4E88-BAE1-93B23CDA7EEC}" presName="ThreeConn_2-3" presStyleLbl="fgAccFollowNode1" presStyleIdx="1" presStyleCnt="2">
        <dgm:presLayoutVars>
          <dgm:bulletEnabled val="1"/>
        </dgm:presLayoutVars>
      </dgm:prSet>
      <dgm:spPr/>
    </dgm:pt>
    <dgm:pt modelId="{BEBB5BFF-F7FE-4E36-AFBB-338AE98AFD72}" type="pres">
      <dgm:prSet presAssocID="{C54201B6-A4DF-4E88-BAE1-93B23CDA7EEC}" presName="ThreeNodes_1_text" presStyleLbl="node1" presStyleIdx="2" presStyleCnt="3">
        <dgm:presLayoutVars>
          <dgm:bulletEnabled val="1"/>
        </dgm:presLayoutVars>
      </dgm:prSet>
      <dgm:spPr/>
      <dgm:t>
        <a:bodyPr/>
        <a:lstStyle/>
        <a:p>
          <a:endParaRPr lang="en-US"/>
        </a:p>
      </dgm:t>
    </dgm:pt>
    <dgm:pt modelId="{B4339B19-BF52-4850-B573-923BBE7492BD}" type="pres">
      <dgm:prSet presAssocID="{C54201B6-A4DF-4E88-BAE1-93B23CDA7EEC}" presName="ThreeNodes_2_text" presStyleLbl="node1" presStyleIdx="2" presStyleCnt="3">
        <dgm:presLayoutVars>
          <dgm:bulletEnabled val="1"/>
        </dgm:presLayoutVars>
      </dgm:prSet>
      <dgm:spPr/>
      <dgm:t>
        <a:bodyPr/>
        <a:lstStyle/>
        <a:p>
          <a:endParaRPr lang="en-US"/>
        </a:p>
      </dgm:t>
    </dgm:pt>
    <dgm:pt modelId="{985B9B52-93F4-4ED2-A1B7-7157FE04D50D}" type="pres">
      <dgm:prSet presAssocID="{C54201B6-A4DF-4E88-BAE1-93B23CDA7EEC}" presName="ThreeNodes_3_text" presStyleLbl="node1" presStyleIdx="2" presStyleCnt="3">
        <dgm:presLayoutVars>
          <dgm:bulletEnabled val="1"/>
        </dgm:presLayoutVars>
      </dgm:prSet>
      <dgm:spPr/>
      <dgm:t>
        <a:bodyPr/>
        <a:lstStyle/>
        <a:p>
          <a:endParaRPr lang="en-US"/>
        </a:p>
      </dgm:t>
    </dgm:pt>
  </dgm:ptLst>
  <dgm:cxnLst>
    <dgm:cxn modelId="{A72CE1A5-BE70-40EA-8CA7-DF231EFBBA74}" type="presOf" srcId="{CB55E919-C0F0-4DBF-A84C-5C23592E11C3}" destId="{985B9B52-93F4-4ED2-A1B7-7157FE04D50D}" srcOrd="1" destOrd="1" presId="urn:microsoft.com/office/officeart/2005/8/layout/vProcess5"/>
    <dgm:cxn modelId="{5CE8725D-3754-4852-9844-A48814B903F3}" type="presOf" srcId="{CB55E919-C0F0-4DBF-A84C-5C23592E11C3}" destId="{DC464629-11BD-4225-9FD5-D578BC9DC060}" srcOrd="0" destOrd="1" presId="urn:microsoft.com/office/officeart/2005/8/layout/vProcess5"/>
    <dgm:cxn modelId="{44010457-4204-42AA-84C0-256AA1B26D97}" type="presOf" srcId="{6E504C61-532D-46D2-8C5E-99B58CE439CB}" destId="{988229F5-2C4F-4B81-B951-7B75149B8EE3}" srcOrd="0" destOrd="0" presId="urn:microsoft.com/office/officeart/2005/8/layout/vProcess5"/>
    <dgm:cxn modelId="{3B7AFFEF-7A5E-4B32-92E2-B9B9D02DA1CB}" type="presOf" srcId="{E812AF3A-B99C-4C22-B07E-CF7BA5C7B63B}" destId="{B4339B19-BF52-4850-B573-923BBE7492BD}" srcOrd="1" destOrd="1" presId="urn:microsoft.com/office/officeart/2005/8/layout/vProcess5"/>
    <dgm:cxn modelId="{7B3F4438-6481-4261-9136-417680C0F439}" type="presOf" srcId="{07A55C82-6901-4BA0-A2FC-FE489F70A096}" destId="{BEBB5BFF-F7FE-4E36-AFBB-338AE98AFD72}" srcOrd="1" destOrd="1" presId="urn:microsoft.com/office/officeart/2005/8/layout/vProcess5"/>
    <dgm:cxn modelId="{83B9A916-5B8F-457B-AFF2-964D71D6ECBF}" srcId="{C54201B6-A4DF-4E88-BAE1-93B23CDA7EEC}" destId="{0A82605B-BDBE-438D-BAE4-458AE76F881F}" srcOrd="0" destOrd="0" parTransId="{6CDF31A9-8482-4127-91CF-2A4D5B3C6CF6}" sibTransId="{6E504C61-532D-46D2-8C5E-99B58CE439CB}"/>
    <dgm:cxn modelId="{CF3F4818-0AFD-4C35-A676-54E505E797F6}" srcId="{C54201B6-A4DF-4E88-BAE1-93B23CDA7EEC}" destId="{D57AD6E2-89E3-489F-B009-19FA113D9B2A}" srcOrd="1" destOrd="0" parTransId="{EF49429F-3432-4EBD-B9DD-6550CADF9D37}" sibTransId="{C813B41E-DEA6-4BB5-8FAB-898BCBC534AE}"/>
    <dgm:cxn modelId="{D19F98F7-DDCF-432D-A497-1F7CA0456376}" srcId="{0A82605B-BDBE-438D-BAE4-458AE76F881F}" destId="{07A55C82-6901-4BA0-A2FC-FE489F70A096}" srcOrd="0" destOrd="0" parTransId="{8D4BC838-7CC4-4C67-835E-71D02B74E6F1}" sibTransId="{100056C4-89F0-4AA9-BAB7-172BB661B15A}"/>
    <dgm:cxn modelId="{E006AB0A-4795-4660-80AF-9835159F277C}" type="presOf" srcId="{0A82605B-BDBE-438D-BAE4-458AE76F881F}" destId="{F78475F4-F9B6-476D-9613-31755C9EEAC3}" srcOrd="0" destOrd="0" presId="urn:microsoft.com/office/officeart/2005/8/layout/vProcess5"/>
    <dgm:cxn modelId="{02950F7D-E0C8-4D03-8D30-17D4D1B29D5F}" type="presOf" srcId="{C813B41E-DEA6-4BB5-8FAB-898BCBC534AE}" destId="{15B80CCA-C40C-4578-BA6A-49893843E873}" srcOrd="0" destOrd="0" presId="urn:microsoft.com/office/officeart/2005/8/layout/vProcess5"/>
    <dgm:cxn modelId="{669D4346-67B4-4642-BB25-BD2C2815AF68}" type="presOf" srcId="{6E7A2E94-72E1-45CD-A0CE-AD34D9EA58DD}" destId="{985B9B52-93F4-4ED2-A1B7-7157FE04D50D}" srcOrd="1" destOrd="0" presId="urn:microsoft.com/office/officeart/2005/8/layout/vProcess5"/>
    <dgm:cxn modelId="{1097E706-7A52-412E-A169-9D2DAA76A931}" type="presOf" srcId="{E812AF3A-B99C-4C22-B07E-CF7BA5C7B63B}" destId="{61424C58-FB5D-4BCA-92D5-CC9848F3C546}" srcOrd="0" destOrd="1" presId="urn:microsoft.com/office/officeart/2005/8/layout/vProcess5"/>
    <dgm:cxn modelId="{79906BBE-F644-4964-A1BD-729E80A505CA}" type="presOf" srcId="{D57AD6E2-89E3-489F-B009-19FA113D9B2A}" destId="{61424C58-FB5D-4BCA-92D5-CC9848F3C546}" srcOrd="0" destOrd="0" presId="urn:microsoft.com/office/officeart/2005/8/layout/vProcess5"/>
    <dgm:cxn modelId="{640BB1E1-ADD7-4400-8AAB-0D566C4C412C}" type="presOf" srcId="{D57AD6E2-89E3-489F-B009-19FA113D9B2A}" destId="{B4339B19-BF52-4850-B573-923BBE7492BD}" srcOrd="1" destOrd="0" presId="urn:microsoft.com/office/officeart/2005/8/layout/vProcess5"/>
    <dgm:cxn modelId="{9CF89728-0AD5-4486-A784-BFA779AA7095}" srcId="{D57AD6E2-89E3-489F-B009-19FA113D9B2A}" destId="{E812AF3A-B99C-4C22-B07E-CF7BA5C7B63B}" srcOrd="0" destOrd="0" parTransId="{4BCB82F6-C9D8-4D09-B6E0-92C566DA6BC4}" sibTransId="{1E4BB466-75A3-41F0-8C05-6D4322817095}"/>
    <dgm:cxn modelId="{B3DDD030-4E96-4B7F-849E-45A8095A33C8}" type="presOf" srcId="{C54201B6-A4DF-4E88-BAE1-93B23CDA7EEC}" destId="{6EB98B60-4DE8-4E5D-809C-1118A45E09C4}" srcOrd="0" destOrd="0" presId="urn:microsoft.com/office/officeart/2005/8/layout/vProcess5"/>
    <dgm:cxn modelId="{6FBB5ADB-D0E4-4D9E-A1F8-286D16110CE8}" srcId="{C54201B6-A4DF-4E88-BAE1-93B23CDA7EEC}" destId="{6E7A2E94-72E1-45CD-A0CE-AD34D9EA58DD}" srcOrd="2" destOrd="0" parTransId="{BD644C95-4EF7-41B7-A813-F619A8BDDB70}" sibTransId="{7141FB7B-2A22-46BF-8C57-F7A057978CE8}"/>
    <dgm:cxn modelId="{FDAAC363-925B-40A3-8FD6-09F879BA7F4A}" type="presOf" srcId="{07A55C82-6901-4BA0-A2FC-FE489F70A096}" destId="{F78475F4-F9B6-476D-9613-31755C9EEAC3}" srcOrd="0" destOrd="1" presId="urn:microsoft.com/office/officeart/2005/8/layout/vProcess5"/>
    <dgm:cxn modelId="{5B65AC87-0AB7-4114-988D-9BE81101EE89}" type="presOf" srcId="{0A82605B-BDBE-438D-BAE4-458AE76F881F}" destId="{BEBB5BFF-F7FE-4E36-AFBB-338AE98AFD72}" srcOrd="1" destOrd="0" presId="urn:microsoft.com/office/officeart/2005/8/layout/vProcess5"/>
    <dgm:cxn modelId="{C35C7113-704A-4E8B-B108-5C879258463F}" srcId="{6E7A2E94-72E1-45CD-A0CE-AD34D9EA58DD}" destId="{CB55E919-C0F0-4DBF-A84C-5C23592E11C3}" srcOrd="0" destOrd="0" parTransId="{6F3AEF14-9F57-4885-ABEB-69AAE0475B2D}" sibTransId="{A14AFAAE-2B5D-4E2B-9C81-8FF5DAFF686E}"/>
    <dgm:cxn modelId="{F4039194-EE0D-4042-ADD5-A549C613CB58}" type="presOf" srcId="{6E7A2E94-72E1-45CD-A0CE-AD34D9EA58DD}" destId="{DC464629-11BD-4225-9FD5-D578BC9DC060}" srcOrd="0" destOrd="0" presId="urn:microsoft.com/office/officeart/2005/8/layout/vProcess5"/>
    <dgm:cxn modelId="{911ADEA9-8784-4F76-80A8-65AC3C44B223}" type="presParOf" srcId="{6EB98B60-4DE8-4E5D-809C-1118A45E09C4}" destId="{8BBB7A8D-A2DE-40AB-AFD0-3A8D890E3BAA}" srcOrd="0" destOrd="0" presId="urn:microsoft.com/office/officeart/2005/8/layout/vProcess5"/>
    <dgm:cxn modelId="{D150A0E7-3ABA-4050-90C4-E0ED8A21F371}" type="presParOf" srcId="{6EB98B60-4DE8-4E5D-809C-1118A45E09C4}" destId="{F78475F4-F9B6-476D-9613-31755C9EEAC3}" srcOrd="1" destOrd="0" presId="urn:microsoft.com/office/officeart/2005/8/layout/vProcess5"/>
    <dgm:cxn modelId="{9A3C8264-9893-42FB-8C47-A5AE405E3A1D}" type="presParOf" srcId="{6EB98B60-4DE8-4E5D-809C-1118A45E09C4}" destId="{61424C58-FB5D-4BCA-92D5-CC9848F3C546}" srcOrd="2" destOrd="0" presId="urn:microsoft.com/office/officeart/2005/8/layout/vProcess5"/>
    <dgm:cxn modelId="{B30C618F-C326-4CA6-8F2C-961439636787}" type="presParOf" srcId="{6EB98B60-4DE8-4E5D-809C-1118A45E09C4}" destId="{DC464629-11BD-4225-9FD5-D578BC9DC060}" srcOrd="3" destOrd="0" presId="urn:microsoft.com/office/officeart/2005/8/layout/vProcess5"/>
    <dgm:cxn modelId="{21E6C32F-E5E2-4B03-93E3-ECD5A501A616}" type="presParOf" srcId="{6EB98B60-4DE8-4E5D-809C-1118A45E09C4}" destId="{988229F5-2C4F-4B81-B951-7B75149B8EE3}" srcOrd="4" destOrd="0" presId="urn:microsoft.com/office/officeart/2005/8/layout/vProcess5"/>
    <dgm:cxn modelId="{7087E1B8-88AF-48A8-9311-71AA76869363}" type="presParOf" srcId="{6EB98B60-4DE8-4E5D-809C-1118A45E09C4}" destId="{15B80CCA-C40C-4578-BA6A-49893843E873}" srcOrd="5" destOrd="0" presId="urn:microsoft.com/office/officeart/2005/8/layout/vProcess5"/>
    <dgm:cxn modelId="{DF2E90A7-A284-4335-B6F3-EE33C95688AC}" type="presParOf" srcId="{6EB98B60-4DE8-4E5D-809C-1118A45E09C4}" destId="{BEBB5BFF-F7FE-4E36-AFBB-338AE98AFD72}" srcOrd="6" destOrd="0" presId="urn:microsoft.com/office/officeart/2005/8/layout/vProcess5"/>
    <dgm:cxn modelId="{38161CC8-809A-48FC-A997-F6B716EC16D9}" type="presParOf" srcId="{6EB98B60-4DE8-4E5D-809C-1118A45E09C4}" destId="{B4339B19-BF52-4850-B573-923BBE7492BD}" srcOrd="7" destOrd="0" presId="urn:microsoft.com/office/officeart/2005/8/layout/vProcess5"/>
    <dgm:cxn modelId="{F8E5C9BE-3286-415D-9601-D6F03C18B7E9}" type="presParOf" srcId="{6EB98B60-4DE8-4E5D-809C-1118A45E09C4}" destId="{985B9B52-93F4-4ED2-A1B7-7157FE04D50D}" srcOrd="8"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78475F4-F9B6-476D-9613-31755C9EEAC3}">
      <dsp:nvSpPr>
        <dsp:cNvPr id="0" name=""/>
        <dsp:cNvSpPr/>
      </dsp:nvSpPr>
      <dsp:spPr>
        <a:xfrm>
          <a:off x="0" y="0"/>
          <a:ext cx="6374447" cy="14401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dirty="0" smtClean="0"/>
            <a:t>Keep Ultimate Goal in Mind</a:t>
          </a:r>
          <a:endParaRPr lang="en-US" sz="2100" kern="1200" dirty="0"/>
        </a:p>
        <a:p>
          <a:pPr marL="171450" lvl="1" indent="-171450" algn="l" defTabSz="711200">
            <a:lnSpc>
              <a:spcPct val="90000"/>
            </a:lnSpc>
            <a:spcBef>
              <a:spcPct val="0"/>
            </a:spcBef>
            <a:spcAft>
              <a:spcPct val="15000"/>
            </a:spcAft>
            <a:buChar char="••"/>
          </a:pPr>
          <a:r>
            <a:rPr lang="en-US" sz="1600" kern="1200" dirty="0" smtClean="0"/>
            <a:t>Focus on landing the Job</a:t>
          </a:r>
          <a:endParaRPr lang="en-US" sz="1600" kern="1200" dirty="0"/>
        </a:p>
      </dsp:txBody>
      <dsp:txXfrm>
        <a:off x="0" y="0"/>
        <a:ext cx="4904743" cy="1440180"/>
      </dsp:txXfrm>
    </dsp:sp>
    <dsp:sp modelId="{61424C58-FB5D-4BCA-92D5-CC9848F3C546}">
      <dsp:nvSpPr>
        <dsp:cNvPr id="0" name=""/>
        <dsp:cNvSpPr/>
      </dsp:nvSpPr>
      <dsp:spPr>
        <a:xfrm>
          <a:off x="562451" y="1680210"/>
          <a:ext cx="6374447" cy="14401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dirty="0" smtClean="0"/>
            <a:t>Understand Interview Culture</a:t>
          </a:r>
          <a:endParaRPr lang="en-US" sz="2100" kern="1200" dirty="0"/>
        </a:p>
        <a:p>
          <a:pPr marL="171450" lvl="1" indent="-171450" algn="l" defTabSz="711200">
            <a:lnSpc>
              <a:spcPct val="90000"/>
            </a:lnSpc>
            <a:spcBef>
              <a:spcPct val="0"/>
            </a:spcBef>
            <a:spcAft>
              <a:spcPct val="15000"/>
            </a:spcAft>
            <a:buChar char="••"/>
          </a:pPr>
          <a:r>
            <a:rPr lang="en-US" sz="1600" kern="1200" dirty="0" smtClean="0"/>
            <a:t>Different from School and Workplace Cultures; more professional and conservative than both; obstacles and opportunities; be your “contextual” self</a:t>
          </a:r>
          <a:endParaRPr lang="en-US" sz="1600" kern="1200" dirty="0"/>
        </a:p>
      </dsp:txBody>
      <dsp:txXfrm>
        <a:off x="562451" y="1680210"/>
        <a:ext cx="4875879" cy="1440179"/>
      </dsp:txXfrm>
    </dsp:sp>
    <dsp:sp modelId="{DC464629-11BD-4225-9FD5-D578BC9DC060}">
      <dsp:nvSpPr>
        <dsp:cNvPr id="0" name=""/>
        <dsp:cNvSpPr/>
      </dsp:nvSpPr>
      <dsp:spPr>
        <a:xfrm>
          <a:off x="1124902" y="3360420"/>
          <a:ext cx="6374447" cy="14401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dirty="0" smtClean="0"/>
            <a:t>Use Objective Statement for Interview Preparation and Execution</a:t>
          </a:r>
          <a:endParaRPr lang="en-US" sz="2100" kern="1200" dirty="0"/>
        </a:p>
        <a:p>
          <a:pPr marL="171450" lvl="1" indent="-171450" algn="l" defTabSz="711200">
            <a:lnSpc>
              <a:spcPct val="90000"/>
            </a:lnSpc>
            <a:spcBef>
              <a:spcPct val="0"/>
            </a:spcBef>
            <a:spcAft>
              <a:spcPct val="15000"/>
            </a:spcAft>
            <a:buChar char="••"/>
          </a:pPr>
          <a:r>
            <a:rPr lang="en-US" sz="1600" kern="1200" dirty="0" smtClean="0"/>
            <a:t>Will this help me get the job? Implement “Yes” actions!</a:t>
          </a:r>
          <a:endParaRPr lang="en-US" sz="1600" kern="1200" dirty="0"/>
        </a:p>
      </dsp:txBody>
      <dsp:txXfrm>
        <a:off x="1124902" y="3360420"/>
        <a:ext cx="4875879" cy="1440179"/>
      </dsp:txXfrm>
    </dsp:sp>
    <dsp:sp modelId="{988229F5-2C4F-4B81-B951-7B75149B8EE3}">
      <dsp:nvSpPr>
        <dsp:cNvPr id="0" name=""/>
        <dsp:cNvSpPr/>
      </dsp:nvSpPr>
      <dsp:spPr>
        <a:xfrm>
          <a:off x="5438330" y="1092136"/>
          <a:ext cx="936117" cy="93611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dirty="0"/>
        </a:p>
      </dsp:txBody>
      <dsp:txXfrm>
        <a:off x="5438330" y="1092136"/>
        <a:ext cx="936117" cy="936117"/>
      </dsp:txXfrm>
    </dsp:sp>
    <dsp:sp modelId="{15B80CCA-C40C-4578-BA6A-49893843E873}">
      <dsp:nvSpPr>
        <dsp:cNvPr id="0" name=""/>
        <dsp:cNvSpPr/>
      </dsp:nvSpPr>
      <dsp:spPr>
        <a:xfrm>
          <a:off x="6000781" y="2762745"/>
          <a:ext cx="936117" cy="93611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dirty="0"/>
        </a:p>
      </dsp:txBody>
      <dsp:txXfrm>
        <a:off x="6000781" y="2762745"/>
        <a:ext cx="936117" cy="93611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9AEB58-014D-4AAE-97F3-A168F972C3A2}" type="datetimeFigureOut">
              <a:rPr lang="en-US" smtClean="0"/>
              <a:t>8/22/2011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A8D8FF-5E61-4C34-9CDF-C17CD8F83093}"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D7CF32-7061-4DA6-831B-EF80584F7A57}" type="slidenum">
              <a:rPr lang="en-US"/>
              <a:pPr/>
              <a:t>10</a:t>
            </a:fld>
            <a:endParaRPr lang="en-US" dirty="0"/>
          </a:p>
        </p:txBody>
      </p:sp>
      <p:sp>
        <p:nvSpPr>
          <p:cNvPr id="133122" name="Rectangle 2"/>
          <p:cNvSpPr>
            <a:spLocks noChangeArrowheads="1" noTextEdit="1"/>
          </p:cNvSpPr>
          <p:nvPr>
            <p:ph type="sldImg"/>
          </p:nvPr>
        </p:nvSpPr>
        <p:spPr>
          <a:ln/>
        </p:spPr>
      </p:sp>
      <p:sp>
        <p:nvSpPr>
          <p:cNvPr id="133123" name="Rectangle 3"/>
          <p:cNvSpPr>
            <a:spLocks noGrp="1" noChangeArrowheads="1"/>
          </p:cNvSpPr>
          <p:nvPr>
            <p:ph type="body" idx="1"/>
          </p:nvPr>
        </p:nvSpPr>
        <p:spPr/>
        <p:txBody>
          <a:bodyPr/>
          <a:lstStyle/>
          <a:p>
            <a:r>
              <a:rPr lang="en-US" dirty="0" smtClean="0"/>
              <a:t>Begin to identify some barriers as they pertain to appearance</a:t>
            </a:r>
            <a:r>
              <a:rPr lang="en-US" baseline="0" dirty="0" smtClean="0"/>
              <a:t> in achieving the “Strategic” goal</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personal</a:t>
            </a:r>
            <a:r>
              <a:rPr lang="en-US" baseline="0" dirty="0" smtClean="0"/>
              <a:t> barrier for which I am familiar . . . </a:t>
            </a:r>
          </a:p>
          <a:p>
            <a:endParaRPr lang="en-US" baseline="0" dirty="0" smtClean="0"/>
          </a:p>
          <a:p>
            <a:r>
              <a:rPr lang="en-US" baseline="0" dirty="0" smtClean="0"/>
              <a:t>This new generation values individuality . . . </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5F29F-4D02-4D2C-BB5C-315EEAD08840}" type="slidenum">
              <a:rPr lang="en-US"/>
              <a:pPr/>
              <a:t>12</a:t>
            </a:fld>
            <a:endParaRPr lang="en-US" dirty="0"/>
          </a:p>
        </p:txBody>
      </p:sp>
      <p:sp>
        <p:nvSpPr>
          <p:cNvPr id="131074" name="Rectangle 1026"/>
          <p:cNvSpPr>
            <a:spLocks noChangeArrowheads="1" noTextEdit="1"/>
          </p:cNvSpPr>
          <p:nvPr>
            <p:ph type="sldImg"/>
          </p:nvPr>
        </p:nvSpPr>
        <p:spPr>
          <a:ln/>
        </p:spPr>
      </p:sp>
      <p:sp>
        <p:nvSpPr>
          <p:cNvPr id="131075" name="Rectangle 1027"/>
          <p:cNvSpPr>
            <a:spLocks noGrp="1" noChangeArrowheads="1"/>
          </p:cNvSpPr>
          <p:nvPr>
            <p:ph type="body" idx="1"/>
          </p:nvPr>
        </p:nvSpPr>
        <p:spPr/>
        <p:txBody>
          <a:bodyPr/>
          <a:lstStyle/>
          <a:p>
            <a:r>
              <a:rPr lang="en-US" dirty="0" smtClean="0"/>
              <a:t>Introduce challenges</a:t>
            </a:r>
            <a:r>
              <a:rPr lang="en-US" baseline="0" dirty="0" smtClean="0"/>
              <a:t> . . . </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 you have time to show your transcripts, resume, references, or talk about your accomplishments, and KSAAs – knowledge, skills, abilities</a:t>
            </a:r>
            <a:r>
              <a:rPr lang="en-US" baseline="0" dirty="0" smtClean="0"/>
              <a:t> and attitudes?</a:t>
            </a:r>
            <a:r>
              <a:rPr lang="en-US" dirty="0" smtClean="0"/>
              <a:t> These all include:</a:t>
            </a:r>
          </a:p>
          <a:p>
            <a:pPr>
              <a:buFont typeface="Arial" pitchFamily="34" charset="0"/>
              <a:buChar char="•"/>
            </a:pPr>
            <a:r>
              <a:rPr lang="en-US" dirty="0" smtClean="0"/>
              <a:t>Education</a:t>
            </a:r>
          </a:p>
          <a:p>
            <a:pPr>
              <a:buFont typeface="Arial" pitchFamily="34" charset="0"/>
              <a:buChar char="•"/>
            </a:pPr>
            <a:r>
              <a:rPr lang="en-US" dirty="0" smtClean="0"/>
              <a:t>Talents</a:t>
            </a:r>
            <a:r>
              <a:rPr lang="en-US" baseline="0" dirty="0" smtClean="0"/>
              <a:t> </a:t>
            </a:r>
            <a:endParaRPr lang="en-US" dirty="0" smtClean="0"/>
          </a:p>
          <a:p>
            <a:pPr>
              <a:buFont typeface="Arial" pitchFamily="34" charset="0"/>
              <a:buChar char="•"/>
            </a:pPr>
            <a:r>
              <a:rPr lang="en-US" dirty="0" smtClean="0"/>
              <a:t>Experience</a:t>
            </a:r>
          </a:p>
          <a:p>
            <a:pPr>
              <a:buFont typeface="Arial" pitchFamily="34" charset="0"/>
              <a:buChar char="•"/>
            </a:pPr>
            <a:r>
              <a:rPr lang="en-US" dirty="0" smtClean="0"/>
              <a:t>Skills</a:t>
            </a:r>
          </a:p>
          <a:p>
            <a:pPr>
              <a:buFont typeface="Arial" pitchFamily="34" charset="0"/>
              <a:buChar char="•"/>
            </a:pPr>
            <a:r>
              <a:rPr lang="en-US" dirty="0" smtClean="0"/>
              <a:t>Other work </a:t>
            </a:r>
          </a:p>
          <a:p>
            <a:pPr>
              <a:buFont typeface="Arial" pitchFamily="34" charset="0"/>
              <a:buChar char="•"/>
            </a:pPr>
            <a:endParaRPr lang="en-US" dirty="0" smtClean="0"/>
          </a:p>
          <a:p>
            <a:pPr>
              <a:lnSpc>
                <a:spcPct val="90000"/>
              </a:lnSpc>
            </a:pPr>
            <a:r>
              <a:rPr lang="en-US" sz="1200" dirty="0" smtClean="0"/>
              <a:t>Should you be judged by what you wear?</a:t>
            </a:r>
          </a:p>
          <a:p>
            <a:pPr>
              <a:lnSpc>
                <a:spcPct val="90000"/>
              </a:lnSpc>
            </a:pPr>
            <a:r>
              <a:rPr lang="en-US" sz="1200" dirty="0" smtClean="0"/>
              <a:t>Isn’t a book judged by it’s cover?</a:t>
            </a:r>
          </a:p>
          <a:p>
            <a:pPr>
              <a:lnSpc>
                <a:spcPct val="90000"/>
              </a:lnSpc>
              <a:buFont typeface="Wingdings" pitchFamily="2" charset="2"/>
              <a:buNone/>
            </a:pPr>
            <a:r>
              <a:rPr lang="en-US" sz="1200" dirty="0" smtClean="0"/>
              <a:t>   </a:t>
            </a:r>
            <a:r>
              <a:rPr lang="en-US" sz="1200" b="1" dirty="0" smtClean="0"/>
              <a:t>Yes</a:t>
            </a:r>
            <a:r>
              <a:rPr lang="en-US" sz="1200" dirty="0" smtClean="0"/>
              <a:t>, the reality is that the first impression is critical – and you are being judged . . . within that first 30 seconds!</a:t>
            </a:r>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r>
              <a:rPr lang="en-US" dirty="0" smtClean="0"/>
              <a:t>You have to convey</a:t>
            </a:r>
            <a:r>
              <a:rPr lang="en-US" baseline="0" dirty="0" smtClean="0"/>
              <a:t> all of this within the first 30 seconds through your appearance (clothes, hairstyle), demeanor (carriage), and other nonverbal cues such as smile, gestures, etc.</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000" dirty="0" smtClean="0"/>
              <a:t>Most</a:t>
            </a:r>
            <a:r>
              <a:rPr lang="en-US" sz="1000" baseline="0" dirty="0" smtClean="0"/>
              <a:t> visible component of overall appearance is clothing, but includes many other things as well.  Some can be changed, some cannot.  </a:t>
            </a:r>
          </a:p>
          <a:p>
            <a:endParaRPr lang="en-US" sz="1000" baseline="0" dirty="0" smtClean="0"/>
          </a:p>
          <a:p>
            <a:r>
              <a:rPr lang="en-US" sz="1000" baseline="0" dirty="0" smtClean="0"/>
              <a:t>For those that cannot be changed, minimize or downplay so that these things are not the first thing an interviewer notices.</a:t>
            </a:r>
          </a:p>
          <a:p>
            <a:endParaRPr lang="en-US" sz="1000" baseline="0" dirty="0" smtClean="0"/>
          </a:p>
          <a:p>
            <a:r>
              <a:rPr lang="en-US" sz="1000" baseline="0" dirty="0" smtClean="0"/>
              <a:t>Special considerations include ethnic and religious norms.  </a:t>
            </a:r>
          </a:p>
          <a:p>
            <a:endParaRPr lang="en-US" sz="1000" baseline="0" dirty="0" smtClean="0"/>
          </a:p>
          <a:p>
            <a:r>
              <a:rPr lang="en-US" sz="1000" b="0" dirty="0" smtClean="0"/>
              <a:t>In the last decade, in both "business" and "business casual" dress environments, few employers have yet dared to raise a crucial question: What about ethnic and religious styles? The face of the U.S. workforce is constantly evolving. According to the U.S. Department of Labor, minorities and women presently comprise two-thirds of all new labor force entrants. These numbers are only increasing. In fact, within the next 50 years minorities are projected to make up half of the total population, with Hispanic Americans, Asian Americans, and immigrants experiencing especially large increases.</a:t>
            </a:r>
          </a:p>
          <a:p>
            <a:endParaRPr lang="en-US" sz="1000" b="0" dirty="0" smtClean="0"/>
          </a:p>
          <a:p>
            <a:r>
              <a:rPr lang="en-US" sz="1000" b="0" dirty="0" smtClean="0"/>
              <a:t>Nevertheless, one area has been slow to advance with the times: corporate dress codes.</a:t>
            </a:r>
          </a:p>
          <a:p>
            <a:endParaRPr lang="en-US" sz="1000" b="0" dirty="0" smtClean="0"/>
          </a:p>
          <a:p>
            <a:r>
              <a:rPr lang="en-US" sz="1000" b="0" dirty="0" smtClean="0"/>
              <a:t>Conservative suits still dominate industries such as law, accounting, and investment banking. And while "business casual" has entered the lives of everybody from bankers to tech professionals to insurance agents, few have mastered its strange rules. </a:t>
            </a:r>
          </a:p>
          <a:p>
            <a:endParaRPr lang="en-US" sz="10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From a legal perspective, a person’s rationale for wearing culturally specific styles is significant. Styles borne of religious and cultural beliefs are protected under U.S. law, whereas fashion decisions based on personal preference may not be.</a:t>
            </a:r>
          </a:p>
          <a:p>
            <a:endParaRPr lang="en-US" sz="1000" b="0" dirty="0" smtClean="0"/>
          </a:p>
          <a:p>
            <a:r>
              <a:rPr lang="en-US" sz="1000" dirty="0" smtClean="0"/>
              <a:t>According to the EEOC, Title VII of the Civil Rights Act of l964 prohibits employers from discriminating against individuals on account of their religion, birthplace, ancestry, culture, or linguistic characteristics common to a specific ethnic group. </a:t>
            </a:r>
            <a:endParaRPr lang="en-US" sz="1000" b="0" dirty="0"/>
          </a:p>
        </p:txBody>
      </p:sp>
      <p:sp>
        <p:nvSpPr>
          <p:cNvPr id="4" name="Slide Number Placeholder 3"/>
          <p:cNvSpPr>
            <a:spLocks noGrp="1"/>
          </p:cNvSpPr>
          <p:nvPr>
            <p:ph type="sldNum" sz="quarter" idx="10"/>
          </p:nvPr>
        </p:nvSpPr>
        <p:spPr/>
        <p:txBody>
          <a:bodyPr/>
          <a:lstStyle/>
          <a:p>
            <a:fld id="{5CA8D8FF-5E61-4C34-9CDF-C17CD8F83093}" type="slidenum">
              <a:rPr lang="en-US" smtClean="0"/>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964E53-4A26-4366-ABEB-0AF8126A58DC}" type="slidenum">
              <a:rPr lang="en-US"/>
              <a:pPr/>
              <a:t>15</a:t>
            </a:fld>
            <a:endParaRPr lang="en-US" dirty="0"/>
          </a:p>
        </p:txBody>
      </p:sp>
      <p:sp>
        <p:nvSpPr>
          <p:cNvPr id="135170" name="Rectangle 1026"/>
          <p:cNvSpPr>
            <a:spLocks noChangeArrowheads="1" noTextEdit="1"/>
          </p:cNvSpPr>
          <p:nvPr>
            <p:ph type="sldImg"/>
          </p:nvPr>
        </p:nvSpPr>
        <p:spPr>
          <a:ln/>
        </p:spPr>
      </p:sp>
      <p:sp>
        <p:nvSpPr>
          <p:cNvPr id="135171" name="Rectangle 1027"/>
          <p:cNvSpPr>
            <a:spLocks noGrp="1" noChangeArrowheads="1"/>
          </p:cNvSpPr>
          <p:nvPr>
            <p:ph type="body" idx="1"/>
          </p:nvPr>
        </p:nvSpPr>
        <p:spPr/>
        <p:txBody>
          <a:bodyPr/>
          <a:lstStyle/>
          <a:p>
            <a:r>
              <a:rPr lang="en-US" dirty="0" smtClean="0"/>
              <a:t>Today</a:t>
            </a:r>
            <a:r>
              <a:rPr lang="en-US" baseline="0" dirty="0" smtClean="0"/>
              <a:t> more than ever, the workplace is comprised of teams.  The ability to work with others is critical.  This is something that should be visible in the interview.</a:t>
            </a:r>
          </a:p>
          <a:p>
            <a:endParaRPr lang="en-US" baseline="0" dirty="0" smtClean="0"/>
          </a:p>
          <a:p>
            <a:r>
              <a:rPr lang="en-US" baseline="0" dirty="0" smtClean="0"/>
              <a:t>Appearance conveys the following information:</a:t>
            </a:r>
          </a:p>
          <a:p>
            <a:endParaRPr lang="en-US" baseline="0" dirty="0" smtClean="0"/>
          </a:p>
          <a:p>
            <a:r>
              <a:rPr lang="en-US" dirty="0" smtClean="0"/>
              <a:t>Education level</a:t>
            </a:r>
          </a:p>
          <a:p>
            <a:r>
              <a:rPr lang="en-US" dirty="0" smtClean="0"/>
              <a:t>Career competence &amp; success</a:t>
            </a:r>
          </a:p>
          <a:p>
            <a:r>
              <a:rPr lang="en-US" dirty="0" smtClean="0"/>
              <a:t>Personality </a:t>
            </a:r>
          </a:p>
          <a:p>
            <a:r>
              <a:rPr lang="en-US" dirty="0" smtClean="0"/>
              <a:t>Level of sophistication</a:t>
            </a:r>
          </a:p>
          <a:p>
            <a:r>
              <a:rPr lang="en-US" dirty="0" smtClean="0"/>
              <a:t>Trustworthiness</a:t>
            </a:r>
          </a:p>
          <a:p>
            <a:r>
              <a:rPr lang="en-US" dirty="0" smtClean="0"/>
              <a:t>Sense of humor</a:t>
            </a:r>
          </a:p>
          <a:p>
            <a:r>
              <a:rPr lang="en-US" dirty="0" smtClean="0"/>
              <a:t>Social heritage </a:t>
            </a:r>
          </a:p>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Establish this question as an objective statement.  The ultimate goal is to land a job.  Ask yourself this question for everything you consider doing to prepare for an interview.</a:t>
            </a:r>
          </a:p>
          <a:p>
            <a:endParaRPr lang="en-US" dirty="0" smtClean="0"/>
          </a:p>
          <a:p>
            <a:r>
              <a:rPr lang="en-US" dirty="0" smtClean="0"/>
              <a:t>If</a:t>
            </a:r>
            <a:r>
              <a:rPr lang="en-US" baseline="0" dirty="0" smtClean="0"/>
              <a:t> the answer is yes . . . Do it.</a:t>
            </a:r>
          </a:p>
          <a:p>
            <a:endParaRPr lang="en-US" baseline="0" dirty="0" smtClean="0"/>
          </a:p>
          <a:p>
            <a:r>
              <a:rPr lang="en-US" baseline="0" dirty="0" smtClean="0"/>
              <a:t>If the answer is no . . . Stop considering it.</a:t>
            </a:r>
          </a:p>
          <a:p>
            <a:endParaRPr lang="en-US" baseline="0" dirty="0" smtClean="0"/>
          </a:p>
          <a:p>
            <a:r>
              <a:rPr lang="en-US" baseline="0" dirty="0" smtClean="0"/>
              <a:t>If the answer is maybe or I don’t know . . . Do more research or table until you have more information.</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School culture vs corporate culture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Interview “culture” is different than both</a:t>
            </a:r>
          </a:p>
          <a:p>
            <a:pPr>
              <a:buFont typeface="Arial" pitchFamily="34" charset="0"/>
              <a:buChar char="•"/>
            </a:pPr>
            <a:endParaRPr lang="en-US" dirty="0" smtClean="0"/>
          </a:p>
          <a:p>
            <a:r>
              <a:rPr lang="en-US" dirty="0" smtClean="0"/>
              <a:t>Be yourself</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Be professional</a:t>
            </a:r>
          </a:p>
          <a:p>
            <a:pPr>
              <a:buFont typeface="Arial" pitchFamily="34" charset="0"/>
              <a:buChar char="•"/>
            </a:pPr>
            <a:endParaRPr lang="en-US" dirty="0" smtClean="0"/>
          </a:p>
          <a:p>
            <a:r>
              <a:rPr lang="en-US" dirty="0" smtClean="0"/>
              <a:t>Peer influence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Career influence</a:t>
            </a:r>
          </a:p>
          <a:p>
            <a:pPr>
              <a:buFont typeface="Arial" pitchFamily="34" charset="0"/>
              <a:buChar char="•"/>
            </a:pPr>
            <a:endParaRPr lang="en-US" dirty="0" smtClean="0"/>
          </a:p>
          <a:p>
            <a:r>
              <a:rPr lang="en-US" dirty="0" smtClean="0"/>
              <a:t>Cost of professional interview attire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Creative gifting and shopping </a:t>
            </a:r>
          </a:p>
          <a:p>
            <a:pPr>
              <a:buFont typeface="Arial" pitchFamily="34" charset="0"/>
              <a:buChar char="•"/>
            </a:pPr>
            <a:endParaRPr lang="en-US" dirty="0" smtClean="0"/>
          </a:p>
          <a:p>
            <a:r>
              <a:rPr lang="en-US" dirty="0" smtClean="0"/>
              <a:t>Knowing thyself </a:t>
            </a:r>
            <a:r>
              <a:rPr lang="en-US" u="sng" dirty="0" smtClean="0"/>
              <a:t>and</a:t>
            </a:r>
            <a:r>
              <a:rPr lang="en-US" dirty="0" smtClean="0"/>
              <a:t> thy interviewing company</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Be professional </a:t>
            </a:r>
            <a:r>
              <a:rPr lang="en-US" u="sng" dirty="0" smtClean="0"/>
              <a:t>and</a:t>
            </a:r>
            <a:r>
              <a:rPr lang="en-US" dirty="0" smtClean="0"/>
              <a:t> do your research</a:t>
            </a:r>
          </a:p>
          <a:p>
            <a:pPr>
              <a:buFont typeface="Arial" pitchFamily="34" charset="0"/>
              <a:buChar char="•"/>
            </a:pPr>
            <a:endParaRPr lang="en-US" dirty="0" smtClean="0"/>
          </a:p>
          <a:p>
            <a:r>
              <a:rPr lang="en-US" dirty="0" smtClean="0"/>
              <a:t>Physical things that cannot be changed</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Emphasize your best and downplay the rest</a:t>
            </a:r>
          </a:p>
          <a:p>
            <a:pPr>
              <a:buFont typeface="Arial" pitchFamily="34" charset="0"/>
              <a:buChar char="•"/>
            </a:pPr>
            <a:endParaRPr lang="en-US" dirty="0" smtClean="0"/>
          </a:p>
          <a:p>
            <a:r>
              <a:rPr lang="en-US" dirty="0" smtClean="0"/>
              <a:t>Ethnic and religious norms</a:t>
            </a:r>
          </a:p>
          <a:p>
            <a:pPr>
              <a:buFont typeface="Arial" pitchFamily="34" charset="0"/>
              <a:buChar char="•"/>
            </a:pPr>
            <a:r>
              <a:rPr lang="en-US" dirty="0" smtClean="0"/>
              <a:t>Assess and balance the right fit for both</a:t>
            </a:r>
          </a:p>
          <a:p>
            <a:pPr>
              <a:buFont typeface="Arial" pitchFamily="34" charset="0"/>
              <a:buChar char="•"/>
            </a:pPr>
            <a:endParaRPr lang="en-US" dirty="0" smtClean="0"/>
          </a:p>
          <a:p>
            <a:r>
              <a:rPr lang="en-US" dirty="0" smtClean="0"/>
              <a:t>Others?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Show good judgment </a:t>
            </a:r>
          </a:p>
          <a:p>
            <a:pPr>
              <a:buFont typeface="Arial" pitchFamily="34" charset="0"/>
              <a:buChar char="•"/>
            </a:pPr>
            <a:endParaRPr lang="en-US" dirty="0" smtClean="0"/>
          </a:p>
          <a:p>
            <a:pPr>
              <a:buFont typeface="Arial" pitchFamily="34" charset="0"/>
              <a:buNone/>
            </a:pPr>
            <a:r>
              <a:rPr lang="en-US" dirty="0" smtClean="0"/>
              <a:t>ALWAYS REMEMBER THE GOAL – Get the job!</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9DBCA9-36BE-48B6-A030-B029A651749B}" type="slidenum">
              <a:rPr lang="en-US"/>
              <a:pPr/>
              <a:t>18</a:t>
            </a:fld>
            <a:endParaRPr lang="en-US" dirty="0"/>
          </a:p>
        </p:txBody>
      </p:sp>
      <p:sp>
        <p:nvSpPr>
          <p:cNvPr id="122882" name="Rectangle 2"/>
          <p:cNvSpPr>
            <a:spLocks noChangeArrowheads="1" noTextEdit="1"/>
          </p:cNvSpPr>
          <p:nvPr>
            <p:ph type="sldImg"/>
          </p:nvPr>
        </p:nvSpPr>
        <p:spPr>
          <a:ln/>
        </p:spPr>
      </p:sp>
      <p:sp>
        <p:nvSpPr>
          <p:cNvPr id="122883" name="Rectangle 3"/>
          <p:cNvSpPr>
            <a:spLocks noGrp="1" noChangeArrowheads="1"/>
          </p:cNvSpPr>
          <p:nvPr>
            <p:ph type="body" idx="1"/>
          </p:nvPr>
        </p:nvSpPr>
        <p:spPr/>
        <p:txBody>
          <a:bodyPr/>
          <a:lstStyle/>
          <a:p>
            <a:r>
              <a:rPr lang="en-US" dirty="0" smtClean="0"/>
              <a:t>Here are things to avoid</a:t>
            </a:r>
            <a:r>
              <a:rPr lang="en-US" baseline="0" dirty="0" smtClean="0"/>
              <a:t> followed by lists of what to do . . .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792B0D-FC5B-4DBF-B666-242C05AFF130}" type="slidenum">
              <a:rPr lang="en-US"/>
              <a:pPr/>
              <a:t>19</a:t>
            </a:fld>
            <a:endParaRPr lang="en-US" dirty="0"/>
          </a:p>
        </p:txBody>
      </p:sp>
      <p:sp>
        <p:nvSpPr>
          <p:cNvPr id="136194" name="Rectangle 1026"/>
          <p:cNvSpPr>
            <a:spLocks noChangeArrowheads="1" noTextEdit="1"/>
          </p:cNvSpPr>
          <p:nvPr>
            <p:ph type="sldImg"/>
          </p:nvPr>
        </p:nvSpPr>
        <p:spPr>
          <a:ln/>
        </p:spPr>
      </p:sp>
      <p:sp>
        <p:nvSpPr>
          <p:cNvPr id="136195" name="Rectangle 1027"/>
          <p:cNvSpPr>
            <a:spLocks noGrp="1" noChangeArrowheads="1"/>
          </p:cNvSpPr>
          <p:nvPr>
            <p:ph type="body" idx="1"/>
          </p:nvPr>
        </p:nvSpPr>
        <p:spPr/>
        <p:txBody>
          <a:bodyPr/>
          <a:lstStyle/>
          <a:p>
            <a:pPr>
              <a:lnSpc>
                <a:spcPct val="90000"/>
              </a:lnSpc>
            </a:pPr>
            <a:r>
              <a:rPr lang="en-US" sz="1200" dirty="0" smtClean="0"/>
              <a:t>Solid color conservative dress or suit</a:t>
            </a:r>
          </a:p>
          <a:p>
            <a:pPr>
              <a:lnSpc>
                <a:spcPct val="90000"/>
              </a:lnSpc>
            </a:pPr>
            <a:r>
              <a:rPr lang="en-US" sz="1200" dirty="0" smtClean="0"/>
              <a:t>Shoes - Avoid open toe, sling back or stiletto heels</a:t>
            </a:r>
          </a:p>
          <a:p>
            <a:pPr>
              <a:lnSpc>
                <a:spcPct val="90000"/>
              </a:lnSpc>
            </a:pPr>
            <a:r>
              <a:rPr lang="en-US" sz="1200" dirty="0" smtClean="0"/>
              <a:t>Conservative jewelry – avoid big earrings and things that jingle</a:t>
            </a:r>
          </a:p>
          <a:p>
            <a:pPr>
              <a:lnSpc>
                <a:spcPct val="90000"/>
              </a:lnSpc>
            </a:pPr>
            <a:r>
              <a:rPr lang="en-US" sz="1200" dirty="0" smtClean="0"/>
              <a:t>Wear nude or tan pantyhose – avoid patterns and bright colors</a:t>
            </a:r>
          </a:p>
          <a:p>
            <a:pPr>
              <a:lnSpc>
                <a:spcPct val="90000"/>
              </a:lnSpc>
            </a:pPr>
            <a:r>
              <a:rPr lang="en-US" sz="1200" dirty="0" smtClean="0"/>
              <a:t>Hair should be kept neatly combed – not hanging in face</a:t>
            </a:r>
          </a:p>
          <a:p>
            <a:pPr>
              <a:lnSpc>
                <a:spcPct val="90000"/>
              </a:lnSpc>
            </a:pPr>
            <a:r>
              <a:rPr lang="en-US" sz="1200" dirty="0" smtClean="0"/>
              <a:t>Keep make-up light and natural</a:t>
            </a:r>
          </a:p>
          <a:p>
            <a:pPr>
              <a:lnSpc>
                <a:spcPct val="90000"/>
              </a:lnSpc>
            </a:pPr>
            <a:r>
              <a:rPr lang="en-US" sz="1200" dirty="0" smtClean="0"/>
              <a:t>Don’t over perfume</a:t>
            </a:r>
            <a:endParaRPr 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Introductions</a:t>
            </a:r>
          </a:p>
          <a:p>
            <a:pPr>
              <a:buFont typeface="Arial" pitchFamily="34" charset="0"/>
              <a:buChar char="•"/>
            </a:pPr>
            <a:r>
              <a:rPr lang="en-US" dirty="0" smtClean="0"/>
              <a:t>Today’s Objectives</a:t>
            </a:r>
          </a:p>
          <a:p>
            <a:pPr>
              <a:buFont typeface="Arial" pitchFamily="34" charset="0"/>
              <a:buChar char="•"/>
            </a:pPr>
            <a:r>
              <a:rPr lang="en-US" dirty="0" smtClean="0"/>
              <a:t>Dress to impress =&gt; achieve the goal</a:t>
            </a:r>
          </a:p>
          <a:p>
            <a:pPr>
              <a:buFont typeface="Arial" pitchFamily="34" charset="0"/>
              <a:buChar char="•"/>
            </a:pPr>
            <a:r>
              <a:rPr lang="en-US" dirty="0" smtClean="0"/>
              <a:t>Recap</a:t>
            </a:r>
          </a:p>
          <a:p>
            <a:pPr>
              <a:buFont typeface="Arial" pitchFamily="34" charset="0"/>
              <a:buChar char="•"/>
            </a:pPr>
            <a:r>
              <a:rPr lang="en-US" dirty="0" smtClean="0"/>
              <a:t>Resources</a:t>
            </a:r>
          </a:p>
          <a:p>
            <a:endParaRPr lang="en-US" dirty="0" smtClean="0"/>
          </a:p>
        </p:txBody>
      </p:sp>
      <p:sp>
        <p:nvSpPr>
          <p:cNvPr id="4" name="Slide Number Placeholder 3"/>
          <p:cNvSpPr>
            <a:spLocks noGrp="1"/>
          </p:cNvSpPr>
          <p:nvPr>
            <p:ph type="sldNum" sz="quarter" idx="10"/>
          </p:nvPr>
        </p:nvSpPr>
        <p:spPr/>
        <p:txBody>
          <a:bodyPr/>
          <a:lstStyle/>
          <a:p>
            <a:fld id="{5CA8D8FF-5E61-4C34-9CDF-C17CD8F83093}" type="slidenum">
              <a:rPr lang="en-US" smtClean="0"/>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FEE44A-FC12-4F2C-AB84-90F99AC733C0}" type="slidenum">
              <a:rPr lang="en-US"/>
              <a:pPr/>
              <a:t>20</a:t>
            </a:fld>
            <a:endParaRPr lang="en-US" dirty="0"/>
          </a:p>
        </p:txBody>
      </p:sp>
      <p:sp>
        <p:nvSpPr>
          <p:cNvPr id="137218" name="Rectangle 1026"/>
          <p:cNvSpPr>
            <a:spLocks noChangeArrowheads="1" noTextEdit="1"/>
          </p:cNvSpPr>
          <p:nvPr>
            <p:ph type="sldImg"/>
          </p:nvPr>
        </p:nvSpPr>
        <p:spPr>
          <a:ln/>
        </p:spPr>
      </p:sp>
      <p:sp>
        <p:nvSpPr>
          <p:cNvPr id="137219" name="Rectangle 1027"/>
          <p:cNvSpPr>
            <a:spLocks noGrp="1" noChangeArrowheads="1"/>
          </p:cNvSpPr>
          <p:nvPr>
            <p:ph type="body" idx="1"/>
          </p:nvPr>
        </p:nvSpPr>
        <p:spPr/>
        <p:txBody>
          <a:bodyPr/>
          <a:lstStyle/>
          <a:p>
            <a:pPr>
              <a:lnSpc>
                <a:spcPct val="90000"/>
              </a:lnSpc>
            </a:pPr>
            <a:r>
              <a:rPr lang="en-US" sz="1200" dirty="0" smtClean="0"/>
              <a:t>Wear a suit (navy, gray or charcoal) with white shirt neatly pressed</a:t>
            </a:r>
          </a:p>
          <a:p>
            <a:pPr>
              <a:lnSpc>
                <a:spcPct val="90000"/>
              </a:lnSpc>
            </a:pPr>
            <a:r>
              <a:rPr lang="en-US" sz="1200" dirty="0" smtClean="0"/>
              <a:t>Keep ties conservative</a:t>
            </a:r>
          </a:p>
          <a:p>
            <a:pPr>
              <a:lnSpc>
                <a:spcPct val="90000"/>
              </a:lnSpc>
            </a:pPr>
            <a:r>
              <a:rPr lang="en-US" sz="1200" dirty="0" smtClean="0"/>
              <a:t>Dark over the calf socks that match suit</a:t>
            </a:r>
          </a:p>
          <a:p>
            <a:pPr>
              <a:lnSpc>
                <a:spcPct val="90000"/>
              </a:lnSpc>
            </a:pPr>
            <a:r>
              <a:rPr lang="en-US" sz="1200" dirty="0" smtClean="0"/>
              <a:t>Black leather shoes (wingtips or loafers) that are polished.  No boots</a:t>
            </a:r>
          </a:p>
          <a:p>
            <a:pPr>
              <a:lnSpc>
                <a:spcPct val="90000"/>
              </a:lnSpc>
            </a:pPr>
            <a:r>
              <a:rPr lang="en-US" sz="1200" dirty="0" smtClean="0"/>
              <a:t>Minimal jewelry – watch, wedding and school rings acceptable</a:t>
            </a:r>
          </a:p>
          <a:p>
            <a:pPr>
              <a:lnSpc>
                <a:spcPct val="90000"/>
              </a:lnSpc>
            </a:pPr>
            <a:r>
              <a:rPr lang="en-US" sz="1200" dirty="0" smtClean="0"/>
              <a:t>Conservative haircut – collar length, above the ears, neatly combed</a:t>
            </a:r>
          </a:p>
          <a:p>
            <a:pPr>
              <a:lnSpc>
                <a:spcPct val="90000"/>
              </a:lnSpc>
            </a:pPr>
            <a:r>
              <a:rPr lang="en-US" sz="1200" dirty="0" smtClean="0"/>
              <a:t>Either clean shaven or neatly trimmed facial hair.</a:t>
            </a:r>
          </a:p>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Today’s Objectives –</a:t>
            </a:r>
            <a:r>
              <a:rPr lang="en-US" baseline="0" dirty="0" smtClean="0"/>
              <a:t> correlate what participants say with some set objectives</a:t>
            </a:r>
          </a:p>
          <a:p>
            <a:pPr>
              <a:buFont typeface="Arial" pitchFamily="34" charset="0"/>
              <a:buNone/>
            </a:pPr>
            <a:endParaRPr lang="en-US" baseline="0" dirty="0" smtClean="0"/>
          </a:p>
          <a:p>
            <a:pPr>
              <a:buFont typeface="Arial" pitchFamily="34" charset="0"/>
              <a:buNone/>
            </a:pPr>
            <a:r>
              <a:rPr lang="en-US" baseline="0" dirty="0" smtClean="0"/>
              <a:t>Do we better understand the . . .</a:t>
            </a:r>
          </a:p>
          <a:p>
            <a:pPr>
              <a:buFont typeface="Arial" pitchFamily="34" charset="0"/>
              <a:buChar char="•"/>
            </a:pPr>
            <a:r>
              <a:rPr lang="en-US" baseline="0" dirty="0" smtClean="0"/>
              <a:t>Current situation?</a:t>
            </a:r>
          </a:p>
          <a:p>
            <a:pPr>
              <a:buFont typeface="Arial" pitchFamily="34" charset="0"/>
              <a:buChar char="•"/>
            </a:pPr>
            <a:r>
              <a:rPr lang="en-US" dirty="0" smtClean="0"/>
              <a:t>Goal?</a:t>
            </a:r>
          </a:p>
          <a:p>
            <a:pPr>
              <a:buFont typeface="Arial" pitchFamily="34" charset="0"/>
              <a:buChar char="•"/>
            </a:pPr>
            <a:r>
              <a:rPr lang="en-US" dirty="0" smtClean="0"/>
              <a:t>Barriers, challenges and considerations? </a:t>
            </a:r>
          </a:p>
          <a:p>
            <a:pPr>
              <a:buFont typeface="Arial" pitchFamily="34" charset="0"/>
              <a:buChar char="•"/>
            </a:pPr>
            <a:r>
              <a:rPr lang="en-US" dirty="0" smtClean="0"/>
              <a:t>Recommendations? </a:t>
            </a:r>
          </a:p>
          <a:p>
            <a:pPr>
              <a:buFont typeface="Arial" pitchFamily="34" charset="0"/>
              <a:buChar char="•"/>
            </a:pPr>
            <a:r>
              <a:rPr lang="en-US" dirty="0" smtClean="0"/>
              <a:t>Actions?</a:t>
            </a:r>
          </a:p>
          <a:p>
            <a:pPr>
              <a:buFont typeface="Arial" pitchFamily="34" charset="0"/>
              <a:buNone/>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is our natural</a:t>
            </a:r>
            <a:r>
              <a:rPr lang="en-US" baseline="0" dirty="0" smtClean="0"/>
              <a:t> inclination to try to discover our true selves – “What do I want to be when I grow up?”.  It may be counter-intuitive for some of us that we need to be one of our ‘contextual’ selves for the job interview process.  </a:t>
            </a:r>
          </a:p>
          <a:p>
            <a:endParaRPr lang="en-US" baseline="0" dirty="0" smtClean="0"/>
          </a:p>
          <a:p>
            <a:r>
              <a:rPr lang="en-US" baseline="0" dirty="0" smtClean="0"/>
              <a:t>Core self – who we truly are – we may or may not recognize all of it.</a:t>
            </a:r>
          </a:p>
          <a:p>
            <a:r>
              <a:rPr lang="en-US" baseline="0" dirty="0" smtClean="0"/>
              <a:t>Culture – how we were raised</a:t>
            </a:r>
          </a:p>
          <a:p>
            <a:r>
              <a:rPr lang="en-US" baseline="0" dirty="0" smtClean="0"/>
              <a:t>Developed self – how we have developed and changed over time.  It’s not our true or core self, but can appear to be because we are so accustomed to behaving in this way.</a:t>
            </a:r>
          </a:p>
          <a:p>
            <a:r>
              <a:rPr lang="en-US" baseline="0" dirty="0" smtClean="0"/>
              <a:t>Contextual self – the way we behave and interact in certain situations that may be new and/or rare.</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25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Introductions!  Who</a:t>
            </a:r>
            <a:r>
              <a:rPr lang="en-US" baseline="0" dirty="0" smtClean="0"/>
              <a:t> is everyone?</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Session objectives</a:t>
            </a:r>
            <a:r>
              <a:rPr lang="en-US" baseline="0" dirty="0" smtClean="0"/>
              <a:t> – to set expectations . . . </a:t>
            </a:r>
          </a:p>
          <a:p>
            <a:endParaRPr lang="en-US" baseline="0" dirty="0" smtClean="0"/>
          </a:p>
          <a:p>
            <a:r>
              <a:rPr lang="en-US" baseline="0" dirty="0" smtClean="0"/>
              <a:t>What do people expect today?</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Today’s Objectives –</a:t>
            </a:r>
            <a:r>
              <a:rPr lang="en-US" baseline="0" dirty="0" smtClean="0"/>
              <a:t> correlate what participants say with some set objectives</a:t>
            </a:r>
          </a:p>
          <a:p>
            <a:pPr>
              <a:buFont typeface="Arial" pitchFamily="34" charset="0"/>
              <a:buNone/>
            </a:pPr>
            <a:endParaRPr lang="en-US" dirty="0" smtClean="0"/>
          </a:p>
          <a:p>
            <a:pPr>
              <a:buFont typeface="Arial" pitchFamily="34" charset="0"/>
              <a:buChar char="•"/>
            </a:pPr>
            <a:r>
              <a:rPr lang="en-US" dirty="0" smtClean="0"/>
              <a:t>Now you see it, now you don’t – Current situation: what are you seeing students wear?  What feedback have you heard from companies?</a:t>
            </a:r>
          </a:p>
          <a:p>
            <a:pPr>
              <a:buFont typeface="Arial" pitchFamily="34" charset="0"/>
              <a:buChar char="•"/>
            </a:pPr>
            <a:r>
              <a:rPr lang="en-US" dirty="0" smtClean="0"/>
              <a:t>Dress to impress =&gt; achieve the goal</a:t>
            </a:r>
          </a:p>
          <a:p>
            <a:pPr>
              <a:buFont typeface="Arial" pitchFamily="34" charset="0"/>
              <a:buChar char="•"/>
            </a:pPr>
            <a:r>
              <a:rPr lang="en-US" dirty="0" smtClean="0"/>
              <a:t>Barriers </a:t>
            </a:r>
          </a:p>
          <a:p>
            <a:pPr>
              <a:buFont typeface="Arial" pitchFamily="34" charset="0"/>
              <a:buChar char="•"/>
            </a:pPr>
            <a:r>
              <a:rPr lang="en-US" dirty="0" smtClean="0"/>
              <a:t>Recommendations </a:t>
            </a:r>
          </a:p>
          <a:p>
            <a:pPr>
              <a:buFont typeface="Arial" pitchFamily="34" charset="0"/>
              <a:buChar char="•"/>
            </a:pPr>
            <a:r>
              <a:rPr lang="en-US" dirty="0" smtClean="0"/>
              <a:t>Actions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302376-C9A1-420A-A92A-F04A5BDABFD2}" type="slidenum">
              <a:rPr lang="en-US"/>
              <a:pPr/>
              <a:t>6</a:t>
            </a:fld>
            <a:endParaRPr lang="en-US" dirty="0"/>
          </a:p>
        </p:txBody>
      </p:sp>
      <p:sp>
        <p:nvSpPr>
          <p:cNvPr id="134146" name="Rectangle 1026"/>
          <p:cNvSpPr>
            <a:spLocks noChangeArrowheads="1" noTextEdit="1"/>
          </p:cNvSpPr>
          <p:nvPr>
            <p:ph type="sldImg"/>
          </p:nvPr>
        </p:nvSpPr>
        <p:spPr>
          <a:ln/>
        </p:spPr>
      </p:sp>
      <p:sp>
        <p:nvSpPr>
          <p:cNvPr id="134147" name="Rectangle 1027"/>
          <p:cNvSpPr>
            <a:spLocks noGrp="1" noChangeArrowheads="1"/>
          </p:cNvSpPr>
          <p:nvPr>
            <p:ph type="body" idx="1"/>
          </p:nvPr>
        </p:nvSpPr>
        <p:spPr/>
        <p:txBody>
          <a:bodyPr/>
          <a:lstStyle/>
          <a:p>
            <a:r>
              <a:rPr lang="en-US" dirty="0" smtClean="0"/>
              <a:t>Start with the current situation today . . . </a:t>
            </a:r>
          </a:p>
          <a:p>
            <a:endParaRPr lang="en-US" dirty="0" smtClean="0"/>
          </a:p>
          <a:p>
            <a:r>
              <a:rPr lang="en-US" dirty="0" smtClean="0"/>
              <a:t>What do students</a:t>
            </a:r>
            <a:r>
              <a:rPr lang="en-US" baseline="0" dirty="0" smtClean="0"/>
              <a:t> wear to interviews today?</a:t>
            </a:r>
          </a:p>
          <a:p>
            <a:endParaRPr lang="en-US" baseline="0" dirty="0" smtClean="0"/>
          </a:p>
          <a:p>
            <a:r>
              <a:rPr lang="en-US" baseline="0" dirty="0" smtClean="0"/>
              <a:t>From an employer perspective, what do companies want to see?</a:t>
            </a:r>
          </a:p>
          <a:p>
            <a:endParaRPr lang="en-US" baseline="0" dirty="0" smtClean="0"/>
          </a:p>
          <a:p>
            <a:r>
              <a:rPr lang="en-US" baseline="0" dirty="0" smtClean="0"/>
              <a:t>One college interviewed 150 employers and discovered the following information:</a:t>
            </a:r>
          </a:p>
          <a:p>
            <a:pPr marL="228600" indent="-228600">
              <a:buAutoNum type="arabicPeriod"/>
            </a:pPr>
            <a:r>
              <a:rPr lang="en-US" baseline="0" dirty="0" smtClean="0"/>
              <a:t>The number one reason for rejecting an applicant after the first interview is poor personal appearance.</a:t>
            </a:r>
          </a:p>
          <a:p>
            <a:pPr marL="228600" indent="-228600">
              <a:buAutoNum type="arabicPeriod"/>
            </a:pPr>
            <a:r>
              <a:rPr lang="en-US" baseline="0" dirty="0" smtClean="0"/>
              <a:t>These employers ranked poor personal appearance as more significant than being a “hostile, overbearing, know-it-all”, reason #9 or  “late for the interview without good reason”, reason #28.</a:t>
            </a:r>
          </a:p>
          <a:p>
            <a:pPr marL="228600" indent="-228600">
              <a:buAutoNum type="arabicPeriod"/>
            </a:pPr>
            <a:r>
              <a:rPr lang="en-US" baseline="0" dirty="0" smtClean="0"/>
              <a:t>Starting salaries ranged 8-20% higher for more professional appearance in an interview.</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Current situation</a:t>
            </a:r>
          </a:p>
          <a:p>
            <a:endParaRPr lang="en-US" dirty="0" smtClean="0"/>
          </a:p>
          <a:p>
            <a:r>
              <a:rPr lang="en-US" dirty="0" smtClean="0"/>
              <a:t>What</a:t>
            </a:r>
            <a:r>
              <a:rPr lang="en-US" baseline="0" dirty="0" smtClean="0"/>
              <a:t> do participants think about how students dress for interviews today?  What do they see today?  What’s wrong with it?  What’s right with it?</a:t>
            </a:r>
          </a:p>
          <a:p>
            <a:endParaRPr lang="en-US" baseline="0" dirty="0" smtClean="0"/>
          </a:p>
          <a:p>
            <a:r>
              <a:rPr lang="en-US" baseline="0" dirty="0" smtClean="0"/>
              <a:t>Summary of how attire changes/stays the same.</a:t>
            </a:r>
            <a:endParaRPr lang="en-US" dirty="0" smtClean="0"/>
          </a:p>
        </p:txBody>
      </p:sp>
      <p:sp>
        <p:nvSpPr>
          <p:cNvPr id="4" name="Slide Number Placeholder 3"/>
          <p:cNvSpPr>
            <a:spLocks noGrp="1"/>
          </p:cNvSpPr>
          <p:nvPr>
            <p:ph type="sldNum" sz="quarter" idx="10"/>
          </p:nvPr>
        </p:nvSpPr>
        <p:spPr/>
        <p:txBody>
          <a:bodyPr/>
          <a:lstStyle/>
          <a:p>
            <a:fld id="{5CA8D8FF-5E61-4C34-9CDF-C17CD8F83093}" type="slidenum">
              <a:rPr lang="en-US" smtClean="0"/>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is the “Strategic” Goal?</a:t>
            </a:r>
            <a:r>
              <a:rPr lang="en-US" baseline="0" dirty="0" smtClean="0"/>
              <a:t>  How does appearance influence and/or make a difference in achieving that goal?</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Difference between school and the workplace from someone who students may relate to .</a:t>
            </a:r>
            <a:r>
              <a:rPr lang="en-US" baseline="0" dirty="0" smtClean="0"/>
              <a:t> . . </a:t>
            </a:r>
            <a:endParaRPr lang="en-US" dirty="0"/>
          </a:p>
        </p:txBody>
      </p:sp>
      <p:sp>
        <p:nvSpPr>
          <p:cNvPr id="4" name="Slide Number Placeholder 3"/>
          <p:cNvSpPr>
            <a:spLocks noGrp="1"/>
          </p:cNvSpPr>
          <p:nvPr>
            <p:ph type="sldNum" sz="quarter" idx="10"/>
          </p:nvPr>
        </p:nvSpPr>
        <p:spPr/>
        <p:txBody>
          <a:bodyPr/>
          <a:lstStyle/>
          <a:p>
            <a:fld id="{5CA8D8FF-5E61-4C34-9CDF-C17CD8F83093}" type="slidenum">
              <a:rPr lang="en-US" smtClean="0"/>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20" name="Footer Placeholder 19"/>
          <p:cNvSpPr>
            <a:spLocks noGrp="1"/>
          </p:cNvSpPr>
          <p:nvPr>
            <p:ph type="ftr" sz="quarter" idx="11"/>
          </p:nvPr>
        </p:nvSpPr>
        <p:spPr/>
        <p:txBody>
          <a:bodyPr/>
          <a:lstStyle>
            <a:extLst/>
          </a:lstStyle>
          <a:p>
            <a:endParaRPr kumimoji="0" lang="en-US" dirty="0"/>
          </a:p>
        </p:txBody>
      </p:sp>
      <p:sp>
        <p:nvSpPr>
          <p:cNvPr id="10" name="Slide Number Placeholder 9"/>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endParaRPr lang="en-US" dirty="0"/>
          </a:p>
        </p:txBody>
      </p:sp>
      <p:sp>
        <p:nvSpPr>
          <p:cNvPr id="5" name="Date Placeholder 4"/>
          <p:cNvSpPr>
            <a:spLocks noGrp="1"/>
          </p:cNvSpPr>
          <p:nvPr>
            <p:ph type="dt" sz="half" idx="10"/>
          </p:nvPr>
        </p:nvSpPr>
        <p:spPr>
          <a:xfrm>
            <a:off x="914400" y="6324600"/>
            <a:ext cx="1905000" cy="457200"/>
          </a:xfrm>
        </p:spPr>
        <p:txBody>
          <a:bodyPr/>
          <a:lstStyle>
            <a:lvl1pPr>
              <a:defRPr/>
            </a:lvl1pPr>
          </a:lstStyle>
          <a:p>
            <a:endParaRPr lang="en-US" dirty="0"/>
          </a:p>
        </p:txBody>
      </p:sp>
      <p:sp>
        <p:nvSpPr>
          <p:cNvPr id="6" name="Footer Placeholder 5"/>
          <p:cNvSpPr>
            <a:spLocks noGrp="1"/>
          </p:cNvSpPr>
          <p:nvPr>
            <p:ph type="ftr" sz="quarter" idx="11"/>
          </p:nvPr>
        </p:nvSpPr>
        <p:spPr>
          <a:xfrm>
            <a:off x="3352800" y="6324600"/>
            <a:ext cx="2895600" cy="45720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781800" y="6324600"/>
            <a:ext cx="1905000" cy="457200"/>
          </a:xfrm>
        </p:spPr>
        <p:txBody>
          <a:bodyPr/>
          <a:lstStyle>
            <a:lvl1pPr>
              <a:defRPr/>
            </a:lvl1pPr>
          </a:lstStyle>
          <a:p>
            <a:fld id="{E2452A14-1CF2-42D5-84FF-0DC5603DBDAF}"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8" name="Footer Placeholder 7"/>
          <p:cNvSpPr>
            <a:spLocks noGrp="1"/>
          </p:cNvSpPr>
          <p:nvPr>
            <p:ph type="ftr" sz="quarter" idx="11"/>
          </p:nvPr>
        </p:nvSpPr>
        <p:spPr/>
        <p:txBody>
          <a:bodyPr/>
          <a:lstStyle>
            <a:extLst/>
          </a:lstStyle>
          <a:p>
            <a:endParaRPr kumimoji="0" lang="en-US" dirty="0"/>
          </a:p>
        </p:txBody>
      </p:sp>
      <p:sp>
        <p:nvSpPr>
          <p:cNvPr id="9" name="Slide Number Placeholder 8"/>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4" name="Footer Placeholder 3"/>
          <p:cNvSpPr>
            <a:spLocks noGrp="1"/>
          </p:cNvSpPr>
          <p:nvPr>
            <p:ph type="ftr" sz="quarter" idx="11"/>
          </p:nvPr>
        </p:nvSpPr>
        <p:spPr/>
        <p:txBody>
          <a:bodyPr/>
          <a:lstStyle>
            <a:extLst/>
          </a:lstStyle>
          <a:p>
            <a:endParaRPr kumimoji="0" lang="en-US" dirty="0"/>
          </a:p>
        </p:txBody>
      </p:sp>
      <p:sp>
        <p:nvSpPr>
          <p:cNvPr id="5" name="Slide Number Placeholder 4"/>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3" name="Footer Placeholder 2"/>
          <p:cNvSpPr>
            <a:spLocks noGrp="1"/>
          </p:cNvSpPr>
          <p:nvPr>
            <p:ph type="ftr" sz="quarter" idx="11"/>
          </p:nvPr>
        </p:nvSpPr>
        <p:spPr/>
        <p:txBody>
          <a:bodyPr/>
          <a:lstStyle>
            <a:extLst/>
          </a:lstStyle>
          <a:p>
            <a:endParaRPr kumimoji="0" lang="en-US" dirty="0"/>
          </a:p>
        </p:txBody>
      </p:sp>
      <p:sp>
        <p:nvSpPr>
          <p:cNvPr id="4" name="Slide Number Placeholder 3"/>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pPr/>
              <a:t>8/22/2011</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pPr/>
              <a:t>‹#›</a:t>
            </a:fld>
            <a:endParaRPr kumimoji="0"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pPr algn="r" eaLnBrk="1" latinLnBrk="0" hangingPunct="1"/>
              <a:t>8/22/2011</a:t>
            </a:fld>
            <a:endParaRPr lang="en-US" sz="1200" dirty="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dirty="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pPr algn="ctr" eaLnBrk="1" latinLnBrk="0" hangingPunct="1"/>
              <a:t>‹#›</a:t>
            </a:fld>
            <a:endParaRPr kumimoji="0" lang="en-US" sz="1200" dirty="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www.amazon.com/exec/obidos/ASIN/1580621783/minorijobbank" TargetMode="External"/><Relationship Id="rId7" Type="http://schemas.openxmlformats.org/officeDocument/2006/relationships/hyperlink" Target="http://www.imdiversity.com/villages/asian/careers_workplace_employment/prasad_difference_in_workplace.asp" TargetMode="External"/><Relationship Id="rId2" Type="http://schemas.openxmlformats.org/officeDocument/2006/relationships/hyperlink" Target="http://www.amazon.com/exec/obidos/ASIN/1564144461/minorijobbank" TargetMode="External"/><Relationship Id="rId1" Type="http://schemas.openxmlformats.org/officeDocument/2006/relationships/slideLayout" Target="../slideLayouts/slideLayout2.xml"/><Relationship Id="rId6" Type="http://schemas.openxmlformats.org/officeDocument/2006/relationships/hyperlink" Target="http://www.imdiversity.com/villages/asian/careers_workplace_employment/prasad_ethnic_style_in_workplace.asp" TargetMode="External"/><Relationship Id="rId5" Type="http://schemas.openxmlformats.org/officeDocument/2006/relationships/hyperlink" Target="http://www.experience.com/" TargetMode="External"/><Relationship Id="rId4" Type="http://schemas.openxmlformats.org/officeDocument/2006/relationships/hyperlink" Target="http://www.about.com/"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Dress to Impress for Success</a:t>
            </a:r>
            <a:endParaRPr lang="en-US" dirty="0"/>
          </a:p>
        </p:txBody>
      </p:sp>
      <p:sp>
        <p:nvSpPr>
          <p:cNvPr id="3" name="Subtitle 2"/>
          <p:cNvSpPr>
            <a:spLocks noGrp="1"/>
          </p:cNvSpPr>
          <p:nvPr>
            <p:ph type="subTitle" idx="1"/>
          </p:nvPr>
        </p:nvSpPr>
        <p:spPr>
          <a:xfrm>
            <a:off x="1432560" y="1850064"/>
            <a:ext cx="7406640" cy="4322136"/>
          </a:xfrm>
        </p:spPr>
        <p:txBody>
          <a:bodyPr>
            <a:normAutofit/>
          </a:bodyPr>
          <a:lstStyle/>
          <a:p>
            <a:r>
              <a:rPr lang="en-US" dirty="0" smtClean="0"/>
              <a:t>The Right Look for that Important Interview </a:t>
            </a:r>
          </a:p>
          <a:p>
            <a:endParaRPr lang="en-US" dirty="0" smtClean="0"/>
          </a:p>
          <a:p>
            <a:endParaRPr lang="en-US" dirty="0" smtClean="0"/>
          </a:p>
          <a:p>
            <a:endParaRPr lang="en-US" dirty="0" smtClean="0"/>
          </a:p>
          <a:p>
            <a:endParaRPr lang="en-US" dirty="0" smtClean="0"/>
          </a:p>
          <a:p>
            <a:r>
              <a:rPr lang="en-US" sz="1800" dirty="0" smtClean="0"/>
              <a:t>A Presentation for SDSU Career Services</a:t>
            </a:r>
          </a:p>
          <a:p>
            <a:r>
              <a:rPr lang="en-US" sz="1800" dirty="0" smtClean="0"/>
              <a:t>Mary J. Pietanza</a:t>
            </a:r>
          </a:p>
          <a:p>
            <a:r>
              <a:rPr lang="en-US" sz="1800" dirty="0" smtClean="0"/>
              <a:t>San Diego, CA</a:t>
            </a:r>
          </a:p>
          <a:p>
            <a:r>
              <a:rPr lang="en-US" sz="1800" dirty="0" smtClean="0"/>
              <a:t>August 23, 2011</a:t>
            </a:r>
            <a:endParaRPr lang="en-US" sz="1800" dirty="0"/>
          </a:p>
        </p:txBody>
      </p:sp>
      <p:pic>
        <p:nvPicPr>
          <p:cNvPr id="1026" name="Picture 2" descr="C:\Users\owner\AppData\Local\Microsoft\Windows\Temporary Internet Files\Content.IE5\4JW0TE85\MC900441320[1].png"/>
          <p:cNvPicPr>
            <a:picLocks noChangeAspect="1" noChangeArrowheads="1"/>
          </p:cNvPicPr>
          <p:nvPr/>
        </p:nvPicPr>
        <p:blipFill>
          <a:blip r:embed="rId3" cstate="print"/>
          <a:srcRect/>
          <a:stretch>
            <a:fillRect/>
          </a:stretch>
        </p:blipFill>
        <p:spPr bwMode="auto">
          <a:xfrm>
            <a:off x="6172200" y="3124200"/>
            <a:ext cx="2155825" cy="21558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12"/>
          </p:nvPr>
        </p:nvSpPr>
        <p:spPr/>
        <p:txBody>
          <a:bodyPr/>
          <a:lstStyle/>
          <a:p>
            <a:fld id="{B2A140C2-C881-4EAC-9738-D22AA64E445F}" type="slidenum">
              <a:rPr lang="en-US"/>
              <a:pPr/>
              <a:t>10</a:t>
            </a:fld>
            <a:endParaRPr lang="en-US" dirty="0"/>
          </a:p>
        </p:txBody>
      </p:sp>
      <p:sp>
        <p:nvSpPr>
          <p:cNvPr id="98306" name="Rectangle 2"/>
          <p:cNvSpPr>
            <a:spLocks noGrp="1" noChangeArrowheads="1"/>
          </p:cNvSpPr>
          <p:nvPr>
            <p:ph type="title"/>
          </p:nvPr>
        </p:nvSpPr>
        <p:spPr/>
        <p:txBody>
          <a:bodyPr/>
          <a:lstStyle/>
          <a:p>
            <a:r>
              <a:rPr lang="en-US" dirty="0"/>
              <a:t>Know Your Environment		</a:t>
            </a:r>
          </a:p>
        </p:txBody>
      </p:sp>
      <p:sp>
        <p:nvSpPr>
          <p:cNvPr id="98307" name="Rectangle 3"/>
          <p:cNvSpPr>
            <a:spLocks noGrp="1" noChangeArrowheads="1"/>
          </p:cNvSpPr>
          <p:nvPr>
            <p:ph type="body" sz="half" idx="1"/>
          </p:nvPr>
        </p:nvSpPr>
        <p:spPr/>
        <p:txBody>
          <a:bodyPr/>
          <a:lstStyle/>
          <a:p>
            <a:r>
              <a:rPr lang="en-US" sz="2400" b="1" dirty="0"/>
              <a:t>College &amp; Campus Scene – </a:t>
            </a:r>
          </a:p>
          <a:p>
            <a:pPr lvl="1"/>
            <a:r>
              <a:rPr lang="en-US" sz="2000" b="1" dirty="0"/>
              <a:t>You are free to display your own style, be self expressive, and wear latest fashion trends</a:t>
            </a:r>
          </a:p>
          <a:p>
            <a:r>
              <a:rPr lang="en-US" sz="2400" b="1" dirty="0"/>
              <a:t>Business World</a:t>
            </a:r>
          </a:p>
          <a:p>
            <a:pPr lvl="1"/>
            <a:r>
              <a:rPr lang="en-US" sz="2000" b="1" dirty="0"/>
              <a:t>More conservative</a:t>
            </a:r>
          </a:p>
          <a:p>
            <a:pPr lvl="1"/>
            <a:r>
              <a:rPr lang="en-US" sz="2000" b="1" dirty="0"/>
              <a:t>Personal style won’t necessarily win points</a:t>
            </a:r>
          </a:p>
        </p:txBody>
      </p:sp>
      <p:pic>
        <p:nvPicPr>
          <p:cNvPr id="98318" name="Picture 14" descr="D:\My Documents\FILES\powerpoint\teens5.gif"/>
          <p:cNvPicPr>
            <a:picLocks noChangeAspect="1" noChangeArrowheads="1"/>
          </p:cNvPicPr>
          <p:nvPr>
            <p:ph type="clipArt" sz="half" idx="2"/>
          </p:nvPr>
        </p:nvPicPr>
        <p:blipFill>
          <a:blip r:embed="rId3" cstate="print"/>
          <a:srcRect/>
          <a:stretch>
            <a:fillRect/>
          </a:stretch>
        </p:blipFill>
        <p:spPr>
          <a:xfrm>
            <a:off x="6477000" y="1981200"/>
            <a:ext cx="2170113" cy="2170113"/>
          </a:xfrm>
        </p:spPr>
      </p:pic>
      <p:pic>
        <p:nvPicPr>
          <p:cNvPr id="98319" name="Picture 15" descr="D:\My Documents\FILES\powerpoint\teens.gif"/>
          <p:cNvPicPr>
            <a:picLocks noChangeAspect="1" noChangeArrowheads="1"/>
          </p:cNvPicPr>
          <p:nvPr/>
        </p:nvPicPr>
        <p:blipFill>
          <a:blip r:embed="rId4" cstate="print"/>
          <a:srcRect/>
          <a:stretch>
            <a:fillRect/>
          </a:stretch>
        </p:blipFill>
        <p:spPr bwMode="auto">
          <a:xfrm>
            <a:off x="4953000" y="2057400"/>
            <a:ext cx="2057400" cy="2057400"/>
          </a:xfrm>
          <a:prstGeom prst="rect">
            <a:avLst/>
          </a:prstGeom>
          <a:noFill/>
        </p:spPr>
      </p:pic>
      <p:pic>
        <p:nvPicPr>
          <p:cNvPr id="98322" name="Picture 18" descr="D:\My Documents\FILES\powerpoint\businesswoman10.gif"/>
          <p:cNvPicPr>
            <a:picLocks noChangeAspect="1" noChangeArrowheads="1"/>
          </p:cNvPicPr>
          <p:nvPr/>
        </p:nvPicPr>
        <p:blipFill>
          <a:blip r:embed="rId5" cstate="print"/>
          <a:srcRect/>
          <a:stretch>
            <a:fillRect/>
          </a:stretch>
        </p:blipFill>
        <p:spPr bwMode="auto">
          <a:xfrm>
            <a:off x="4953000" y="4572000"/>
            <a:ext cx="1600200" cy="1600200"/>
          </a:xfrm>
          <a:prstGeom prst="rect">
            <a:avLst/>
          </a:prstGeom>
          <a:noFill/>
        </p:spPr>
      </p:pic>
      <p:pic>
        <p:nvPicPr>
          <p:cNvPr id="98323" name="Picture 19" descr="D:\My Documents\FILES\powerpoint\businessman3.gif"/>
          <p:cNvPicPr>
            <a:picLocks noChangeAspect="1" noChangeArrowheads="1"/>
          </p:cNvPicPr>
          <p:nvPr/>
        </p:nvPicPr>
        <p:blipFill>
          <a:blip r:embed="rId6" cstate="print"/>
          <a:srcRect/>
          <a:stretch>
            <a:fillRect/>
          </a:stretch>
        </p:blipFill>
        <p:spPr bwMode="auto">
          <a:xfrm>
            <a:off x="6781800" y="4495800"/>
            <a:ext cx="1600200" cy="1600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owner\AppData\Local\Microsoft\Windows\Temporary Internet Files\Content.IE5\IA829NZ4\MC900133479[1].wmf"/>
          <p:cNvPicPr>
            <a:picLocks noChangeAspect="1" noChangeArrowheads="1"/>
          </p:cNvPicPr>
          <p:nvPr/>
        </p:nvPicPr>
        <p:blipFill>
          <a:blip r:embed="rId3" cstate="print">
            <a:lum/>
          </a:blip>
          <a:srcRect/>
          <a:stretch>
            <a:fillRect/>
          </a:stretch>
        </p:blipFill>
        <p:spPr bwMode="auto">
          <a:xfrm rot="1673846">
            <a:off x="896647" y="2814405"/>
            <a:ext cx="3569561" cy="4214823"/>
          </a:xfrm>
          <a:prstGeom prst="rect">
            <a:avLst/>
          </a:prstGeom>
          <a:noFill/>
        </p:spPr>
      </p:pic>
      <p:sp>
        <p:nvSpPr>
          <p:cNvPr id="5" name="Title 4"/>
          <p:cNvSpPr>
            <a:spLocks noGrp="1"/>
          </p:cNvSpPr>
          <p:nvPr>
            <p:ph type="title"/>
          </p:nvPr>
        </p:nvSpPr>
        <p:spPr/>
        <p:txBody>
          <a:bodyPr/>
          <a:lstStyle/>
          <a:p>
            <a:endParaRPr lang="en-US" dirty="0"/>
          </a:p>
        </p:txBody>
      </p:sp>
      <p:sp>
        <p:nvSpPr>
          <p:cNvPr id="6" name="Content Placeholder 5"/>
          <p:cNvSpPr>
            <a:spLocks noGrp="1"/>
          </p:cNvSpPr>
          <p:nvPr>
            <p:ph idx="1"/>
          </p:nvPr>
        </p:nvSpPr>
        <p:spPr/>
        <p:txBody>
          <a:bodyPr>
            <a:normAutofit fontScale="92500" lnSpcReduction="10000"/>
          </a:bodyPr>
          <a:lstStyle/>
          <a:p>
            <a:pPr algn="ctr">
              <a:buNone/>
            </a:pPr>
            <a:r>
              <a:rPr lang="en-US" sz="6000" b="1" dirty="0" smtClean="0">
                <a:solidFill>
                  <a:srgbClr val="2D4DB5"/>
                </a:solidFill>
                <a:latin typeface="Curlz MT" pitchFamily="82" charset="0"/>
              </a:rPr>
              <a:t>“Sometimes Sammi just has to be Sammi . . .”</a:t>
            </a:r>
          </a:p>
          <a:p>
            <a:pPr algn="ctr">
              <a:buNone/>
            </a:pPr>
            <a:endParaRPr lang="en-US" sz="6000" b="1" dirty="0" smtClean="0">
              <a:latin typeface="Curlz MT" pitchFamily="82" charset="0"/>
            </a:endParaRPr>
          </a:p>
          <a:p>
            <a:pPr algn="ctr">
              <a:buNone/>
            </a:pPr>
            <a:r>
              <a:rPr lang="en-US" sz="16600" b="1" dirty="0" smtClean="0">
                <a:latin typeface="Curlz MT" pitchFamily="82" charset="0"/>
              </a:rPr>
              <a:t>??</a:t>
            </a:r>
            <a:endParaRPr lang="en-US" sz="16600" b="1" dirty="0">
              <a:latin typeface="Curlz MT" pitchFamily="8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diamond(in)">
                                      <p:cBhvr>
                                        <p:cTn id="12" dur="2000"/>
                                        <p:tgtEl>
                                          <p:spTgt spid="512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checkerboard(across)">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83FDE13A-0660-4751-9A2C-22F64A50BEBC}" type="slidenum">
              <a:rPr lang="en-US"/>
              <a:pPr/>
              <a:t>12</a:t>
            </a:fld>
            <a:endParaRPr lang="en-US" dirty="0"/>
          </a:p>
        </p:txBody>
      </p:sp>
      <p:sp>
        <p:nvSpPr>
          <p:cNvPr id="97282" name="Rectangle 2"/>
          <p:cNvSpPr>
            <a:spLocks noGrp="1" noChangeArrowheads="1"/>
          </p:cNvSpPr>
          <p:nvPr>
            <p:ph type="title"/>
          </p:nvPr>
        </p:nvSpPr>
        <p:spPr/>
        <p:txBody>
          <a:bodyPr/>
          <a:lstStyle/>
          <a:p>
            <a:r>
              <a:rPr lang="en-US" dirty="0"/>
              <a:t>Appearance	</a:t>
            </a:r>
          </a:p>
        </p:txBody>
      </p:sp>
      <p:sp>
        <p:nvSpPr>
          <p:cNvPr id="97283" name="Rectangle 3"/>
          <p:cNvSpPr>
            <a:spLocks noGrp="1" noChangeArrowheads="1"/>
          </p:cNvSpPr>
          <p:nvPr>
            <p:ph type="body" idx="1"/>
          </p:nvPr>
        </p:nvSpPr>
        <p:spPr>
          <a:xfrm>
            <a:off x="1182688" y="2017713"/>
            <a:ext cx="7656512" cy="1258887"/>
          </a:xfrm>
        </p:spPr>
        <p:txBody>
          <a:bodyPr/>
          <a:lstStyle/>
          <a:p>
            <a:pPr algn="ctr">
              <a:buFont typeface="Wingdings" pitchFamily="2" charset="2"/>
              <a:buNone/>
            </a:pPr>
            <a:r>
              <a:rPr lang="en-US" dirty="0"/>
              <a:t>You </a:t>
            </a:r>
            <a:r>
              <a:rPr lang="en-US" dirty="0" smtClean="0"/>
              <a:t>have </a:t>
            </a:r>
            <a:r>
              <a:rPr lang="en-US" dirty="0"/>
              <a:t>one chance to make a good first </a:t>
            </a:r>
            <a:r>
              <a:rPr lang="en-US" dirty="0" smtClean="0"/>
              <a:t>impression.  Specifically . . . </a:t>
            </a:r>
            <a:endParaRPr lang="en-US" dirty="0"/>
          </a:p>
        </p:txBody>
      </p:sp>
      <p:pic>
        <p:nvPicPr>
          <p:cNvPr id="97284" name="Picture 4" descr="D:\My Documents\FILES\powerpoint\busineswoman7.gif"/>
          <p:cNvPicPr>
            <a:picLocks noChangeAspect="1" noChangeArrowheads="1"/>
          </p:cNvPicPr>
          <p:nvPr/>
        </p:nvPicPr>
        <p:blipFill>
          <a:blip r:embed="rId3" cstate="print"/>
          <a:srcRect/>
          <a:stretch>
            <a:fillRect/>
          </a:stretch>
        </p:blipFill>
        <p:spPr bwMode="auto">
          <a:xfrm>
            <a:off x="3124200" y="3200400"/>
            <a:ext cx="2895600" cy="2895600"/>
          </a:xfrm>
          <a:prstGeom prst="rect">
            <a:avLst/>
          </a:prstGeom>
          <a:noFill/>
        </p:spPr>
      </p:pic>
      <p:pic>
        <p:nvPicPr>
          <p:cNvPr id="97285" name="Picture 5" descr="D:\My Documents\FILES\powerpoint\pointing1.gif"/>
          <p:cNvPicPr>
            <a:picLocks noChangeAspect="1" noChangeArrowheads="1"/>
          </p:cNvPicPr>
          <p:nvPr/>
        </p:nvPicPr>
        <p:blipFill>
          <a:blip r:embed="rId4" cstate="print"/>
          <a:srcRect/>
          <a:stretch>
            <a:fillRect/>
          </a:stretch>
        </p:blipFill>
        <p:spPr bwMode="auto">
          <a:xfrm>
            <a:off x="4495800" y="457200"/>
            <a:ext cx="1219200" cy="121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7282"/>
                                        </p:tgtEl>
                                        <p:attrNameLst>
                                          <p:attrName>style.visibility</p:attrName>
                                        </p:attrNameLst>
                                      </p:cBhvr>
                                      <p:to>
                                        <p:strVal val="visible"/>
                                      </p:to>
                                    </p:set>
                                    <p:animEffect transition="in" filter="dissolve">
                                      <p:cBhvr>
                                        <p:cTn id="10" dur="500"/>
                                        <p:tgtEl>
                                          <p:spTgt spid="97282"/>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97283">
                                            <p:txEl>
                                              <p:pRg st="0" end="0"/>
                                            </p:txEl>
                                          </p:spTgt>
                                        </p:tgtEl>
                                        <p:attrNameLst>
                                          <p:attrName>style.visibility</p:attrName>
                                        </p:attrNameLst>
                                      </p:cBhvr>
                                      <p:to>
                                        <p:strVal val="visible"/>
                                      </p:to>
                                    </p:set>
                                    <p:animEffect transition="in" filter="dissolve">
                                      <p:cBhvr>
                                        <p:cTn id="13" dur="500"/>
                                        <p:tgtEl>
                                          <p:spTgt spid="97283">
                                            <p:txEl>
                                              <p:pRg st="0" end="0"/>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97284"/>
                                        </p:tgtEl>
                                        <p:attrNameLst>
                                          <p:attrName>style.visibility</p:attrName>
                                        </p:attrNameLst>
                                      </p:cBhvr>
                                      <p:to>
                                        <p:strVal val="visible"/>
                                      </p:to>
                                    </p:set>
                                    <p:animEffect transition="in" filter="dissolve">
                                      <p:cBhvr>
                                        <p:cTn id="16" dur="500"/>
                                        <p:tgtEl>
                                          <p:spTgt spid="97284"/>
                                        </p:tgtEl>
                                      </p:cBhvr>
                                    </p:animEffect>
                                  </p:childTnLst>
                                </p:cTn>
                              </p:par>
                              <p:par>
                                <p:cTn id="17" presetID="9" presetClass="entr" presetSubtype="0" fill="hold" nodeType="withEffect">
                                  <p:stCondLst>
                                    <p:cond delay="0"/>
                                  </p:stCondLst>
                                  <p:childTnLst>
                                    <p:set>
                                      <p:cBhvr>
                                        <p:cTn id="18" dur="1" fill="hold">
                                          <p:stCondLst>
                                            <p:cond delay="0"/>
                                          </p:stCondLst>
                                        </p:cTn>
                                        <p:tgtEl>
                                          <p:spTgt spid="97285"/>
                                        </p:tgtEl>
                                        <p:attrNameLst>
                                          <p:attrName>style.visibility</p:attrName>
                                        </p:attrNameLst>
                                      </p:cBhvr>
                                      <p:to>
                                        <p:strVal val="visible"/>
                                      </p:to>
                                    </p:set>
                                    <p:animEffect transition="in" filter="dissolve">
                                      <p:cBhvr>
                                        <p:cTn id="19" dur="500"/>
                                        <p:tgtEl>
                                          <p:spTgt spid="972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7282" grpId="0"/>
      <p:bldP spid="972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Have Only 30 Seconds . . .</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 . to make an impression through . . . </a:t>
            </a:r>
          </a:p>
          <a:p>
            <a:endParaRPr lang="en-US" dirty="0" smtClean="0"/>
          </a:p>
          <a:p>
            <a:r>
              <a:rPr lang="en-US" dirty="0" smtClean="0"/>
              <a:t>Education level</a:t>
            </a:r>
          </a:p>
          <a:p>
            <a:r>
              <a:rPr lang="en-US" dirty="0" smtClean="0"/>
              <a:t>Career competence &amp; success</a:t>
            </a:r>
          </a:p>
          <a:p>
            <a:r>
              <a:rPr lang="en-US" dirty="0" smtClean="0"/>
              <a:t>Personality </a:t>
            </a:r>
          </a:p>
          <a:p>
            <a:r>
              <a:rPr lang="en-US" dirty="0" smtClean="0"/>
              <a:t>Level of sophistication</a:t>
            </a:r>
          </a:p>
          <a:p>
            <a:r>
              <a:rPr lang="en-US" dirty="0" smtClean="0"/>
              <a:t>Trustworthiness</a:t>
            </a:r>
          </a:p>
          <a:p>
            <a:r>
              <a:rPr lang="en-US" dirty="0" smtClean="0"/>
              <a:t>Sense of humor</a:t>
            </a:r>
          </a:p>
          <a:p>
            <a:r>
              <a:rPr lang="en-US" dirty="0" smtClean="0"/>
              <a:t>Social heritage </a:t>
            </a:r>
          </a:p>
          <a:p>
            <a:pPr algn="r">
              <a:buNone/>
            </a:pPr>
            <a:r>
              <a:rPr lang="en-US" sz="2000" dirty="0" smtClean="0"/>
              <a:t>(Bixler &amp; Nix-Rice, 2005, pp 4-5) </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checkerboard(across)">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checkerboard(across)">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Barriers, Challenges, Considerations</a:t>
            </a:r>
            <a:endParaRPr lang="en-US" dirty="0"/>
          </a:p>
        </p:txBody>
      </p:sp>
      <p:sp>
        <p:nvSpPr>
          <p:cNvPr id="3" name="Content Placeholder 2"/>
          <p:cNvSpPr>
            <a:spLocks noGrp="1"/>
          </p:cNvSpPr>
          <p:nvPr>
            <p:ph idx="1"/>
          </p:nvPr>
        </p:nvSpPr>
        <p:spPr/>
        <p:txBody>
          <a:bodyPr>
            <a:normAutofit lnSpcReduction="10000"/>
          </a:bodyPr>
          <a:lstStyle/>
          <a:p>
            <a:r>
              <a:rPr lang="en-US" dirty="0" smtClean="0"/>
              <a:t>School culture vs corporate culture</a:t>
            </a:r>
          </a:p>
          <a:p>
            <a:r>
              <a:rPr lang="en-US" dirty="0" smtClean="0"/>
              <a:t>Individual personality (be “</a:t>
            </a:r>
            <a:r>
              <a:rPr lang="en-US" dirty="0" smtClean="0">
                <a:hlinkClick r:id="rId3" action="ppaction://hlinksldjump"/>
              </a:rPr>
              <a:t>yourself</a:t>
            </a:r>
            <a:r>
              <a:rPr lang="en-US" dirty="0" smtClean="0"/>
              <a:t>”)</a:t>
            </a:r>
          </a:p>
          <a:p>
            <a:r>
              <a:rPr lang="en-US" dirty="0" smtClean="0"/>
              <a:t>Peer influence</a:t>
            </a:r>
          </a:p>
          <a:p>
            <a:r>
              <a:rPr lang="en-US" dirty="0" smtClean="0"/>
              <a:t>Cost of professional interview attire </a:t>
            </a:r>
          </a:p>
          <a:p>
            <a:r>
              <a:rPr lang="en-US" dirty="0" smtClean="0"/>
              <a:t>Knowing thyself </a:t>
            </a:r>
            <a:r>
              <a:rPr lang="en-US" u="sng" dirty="0" smtClean="0"/>
              <a:t>and</a:t>
            </a:r>
            <a:r>
              <a:rPr lang="en-US" dirty="0" smtClean="0"/>
              <a:t> thy interviewing company</a:t>
            </a:r>
          </a:p>
          <a:p>
            <a:r>
              <a:rPr lang="en-US" dirty="0" smtClean="0"/>
              <a:t>Physical things that cannot be changed</a:t>
            </a:r>
          </a:p>
          <a:p>
            <a:r>
              <a:rPr lang="en-US" dirty="0" smtClean="0"/>
              <a:t>Ethnic and religious norms</a:t>
            </a:r>
          </a:p>
          <a:p>
            <a:r>
              <a:rPr lang="en-US" dirty="0" smtClean="0"/>
              <a:t>Others?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to="" calcmode="lin" valueType="num">
                                      <p:cBhvr>
                                        <p:cTn id="37" dur="1" fill="hold"/>
                                        <p:tgtEl>
                                          <p:spTgt spid="3">
                                            <p:txEl>
                                              <p:pRg st="6" end="6"/>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to="" calcmode="lin" valueType="num">
                                      <p:cBhvr>
                                        <p:cTn id="42"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1D1A031C-A68F-4816-882E-3AADB08007B1}" type="slidenum">
              <a:rPr lang="en-US"/>
              <a:pPr/>
              <a:t>15</a:t>
            </a:fld>
            <a:endParaRPr lang="en-US" dirty="0"/>
          </a:p>
        </p:txBody>
      </p:sp>
      <p:sp>
        <p:nvSpPr>
          <p:cNvPr id="99330" name="Rectangle 2"/>
          <p:cNvSpPr>
            <a:spLocks noGrp="1" noChangeArrowheads="1"/>
          </p:cNvSpPr>
          <p:nvPr>
            <p:ph type="title"/>
          </p:nvPr>
        </p:nvSpPr>
        <p:spPr/>
        <p:txBody>
          <a:bodyPr/>
          <a:lstStyle/>
          <a:p>
            <a:r>
              <a:rPr lang="en-US" dirty="0"/>
              <a:t>Why is Appearance Important</a:t>
            </a:r>
          </a:p>
        </p:txBody>
      </p:sp>
      <p:sp>
        <p:nvSpPr>
          <p:cNvPr id="99331" name="Rectangle 3"/>
          <p:cNvSpPr>
            <a:spLocks noGrp="1" noChangeArrowheads="1"/>
          </p:cNvSpPr>
          <p:nvPr>
            <p:ph type="body" sz="half" idx="1"/>
          </p:nvPr>
        </p:nvSpPr>
        <p:spPr>
          <a:xfrm>
            <a:off x="990600" y="1981200"/>
            <a:ext cx="4038600" cy="4114800"/>
          </a:xfrm>
        </p:spPr>
        <p:txBody>
          <a:bodyPr/>
          <a:lstStyle/>
          <a:p>
            <a:r>
              <a:rPr lang="en-US" sz="2400" dirty="0"/>
              <a:t>Appearance is 80% of first impressions – prior to opening your mouth!</a:t>
            </a:r>
          </a:p>
          <a:p>
            <a:r>
              <a:rPr lang="en-US" sz="2400" dirty="0"/>
              <a:t>The wrong appearance sends a red flag to a potential employer that you may be a non-conformist who may not be a team player.</a:t>
            </a:r>
          </a:p>
        </p:txBody>
      </p:sp>
      <p:pic>
        <p:nvPicPr>
          <p:cNvPr id="99337" name="Picture 9" descr="D:\My Documents\FILES\powerpoint\teens6.gif"/>
          <p:cNvPicPr>
            <a:picLocks noChangeAspect="1" noChangeArrowheads="1"/>
          </p:cNvPicPr>
          <p:nvPr>
            <p:ph type="clipArt" sz="half" idx="2"/>
          </p:nvPr>
        </p:nvPicPr>
        <p:blipFill>
          <a:blip r:embed="rId3" cstate="print"/>
          <a:srcRect/>
          <a:stretch>
            <a:fillRect/>
          </a:stretch>
        </p:blipFill>
        <p:spPr>
          <a:xfrm>
            <a:off x="4953000" y="2170112"/>
            <a:ext cx="3849687" cy="3849687"/>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Effect transition="in" filter="dissolve">
                                      <p:cBhvr>
                                        <p:cTn id="7" dur="500"/>
                                        <p:tgtEl>
                                          <p:spTgt spid="99331">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99331">
                                            <p:txEl>
                                              <p:pRg st="1" end="1"/>
                                            </p:txEl>
                                          </p:spTgt>
                                        </p:tgtEl>
                                        <p:attrNameLst>
                                          <p:attrName>style.visibility</p:attrName>
                                        </p:attrNameLst>
                                      </p:cBhvr>
                                      <p:to>
                                        <p:strVal val="visible"/>
                                      </p:to>
                                    </p:set>
                                    <p:animEffect transition="in" filter="dissolve">
                                      <p:cBhvr>
                                        <p:cTn id="10" dur="500"/>
                                        <p:tgtEl>
                                          <p:spTgt spid="993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Ask Yourself This One Question	</a:t>
            </a:r>
            <a:endParaRPr lang="en-US" dirty="0"/>
          </a:p>
        </p:txBody>
      </p:sp>
      <p:sp>
        <p:nvSpPr>
          <p:cNvPr id="6" name="Content Placeholder 5"/>
          <p:cNvSpPr>
            <a:spLocks noGrp="1"/>
          </p:cNvSpPr>
          <p:nvPr>
            <p:ph idx="1"/>
          </p:nvPr>
        </p:nvSpPr>
        <p:spPr/>
        <p:txBody>
          <a:bodyPr>
            <a:normAutofit/>
          </a:bodyPr>
          <a:lstStyle/>
          <a:p>
            <a:pPr algn="ctr">
              <a:buNone/>
            </a:pPr>
            <a:r>
              <a:rPr lang="en-US" sz="8800" dirty="0" smtClean="0">
                <a:latin typeface="Gigi" pitchFamily="82" charset="0"/>
              </a:rPr>
              <a:t>Will this help me get the job??</a:t>
            </a:r>
          </a:p>
          <a:p>
            <a:pPr algn="ctr">
              <a:buNone/>
            </a:pPr>
            <a:endParaRPr lang="en-US" sz="8800" dirty="0">
              <a:latin typeface="Gigi" pitchFamily="82" charset="0"/>
            </a:endParaRPr>
          </a:p>
        </p:txBody>
      </p:sp>
      <p:pic>
        <p:nvPicPr>
          <p:cNvPr id="7171" name="Picture 3" descr="C:\Users\owner\AppData\Local\Microsoft\Windows\Temporary Internet Files\Content.IE5\AT2B0UN3\MC900434411[1].wmf"/>
          <p:cNvPicPr>
            <a:picLocks noChangeAspect="1" noChangeArrowheads="1"/>
          </p:cNvPicPr>
          <p:nvPr/>
        </p:nvPicPr>
        <p:blipFill>
          <a:blip r:embed="rId3" cstate="print"/>
          <a:srcRect/>
          <a:stretch>
            <a:fillRect/>
          </a:stretch>
        </p:blipFill>
        <p:spPr bwMode="auto">
          <a:xfrm>
            <a:off x="3962400" y="4114800"/>
            <a:ext cx="2209800" cy="24860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to="" calcmode="lin" valueType="num">
                                      <p:cBhvr>
                                        <p:cTn id="7" dur="1" fill="hold"/>
                                        <p:tgtEl>
                                          <p:spTgt spid="6">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7171"/>
                                        </p:tgtEl>
                                        <p:attrNameLst>
                                          <p:attrName>style.visibility</p:attrName>
                                        </p:attrNameLst>
                                      </p:cBhvr>
                                      <p:to>
                                        <p:strVal val="visible"/>
                                      </p:to>
                                    </p:set>
                                    <p:anim to="" calcmode="lin" valueType="num">
                                      <p:cBhvr>
                                        <p:cTn id="12" dur="1" fill="hold"/>
                                        <p:tgtEl>
                                          <p:spTgt spid="717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4" name="Content Placeholder 3"/>
          <p:cNvSpPr>
            <a:spLocks noGrp="1"/>
          </p:cNvSpPr>
          <p:nvPr>
            <p:ph sz="half" idx="1"/>
          </p:nvPr>
        </p:nvSpPr>
        <p:spPr>
          <a:xfrm>
            <a:off x="1435608" y="1524000"/>
            <a:ext cx="3657600" cy="5029200"/>
          </a:xfrm>
        </p:spPr>
        <p:txBody>
          <a:bodyPr>
            <a:normAutofit fontScale="85000" lnSpcReduction="20000"/>
          </a:bodyPr>
          <a:lstStyle/>
          <a:p>
            <a:pPr>
              <a:buNone/>
            </a:pPr>
            <a:r>
              <a:rPr lang="en-US" dirty="0" smtClean="0"/>
              <a:t>CHALLENGES</a:t>
            </a:r>
          </a:p>
          <a:p>
            <a:r>
              <a:rPr lang="en-US" dirty="0" smtClean="0"/>
              <a:t>School </a:t>
            </a:r>
            <a:r>
              <a:rPr lang="en-US" dirty="0" smtClean="0"/>
              <a:t>culture vs corporate culture</a:t>
            </a:r>
          </a:p>
          <a:p>
            <a:r>
              <a:rPr lang="en-US" dirty="0" smtClean="0"/>
              <a:t>Be yourself</a:t>
            </a:r>
            <a:endParaRPr lang="en-US" dirty="0" smtClean="0"/>
          </a:p>
          <a:p>
            <a:r>
              <a:rPr lang="en-US" dirty="0" smtClean="0"/>
              <a:t>Peer </a:t>
            </a:r>
            <a:r>
              <a:rPr lang="en-US" dirty="0" smtClean="0"/>
              <a:t>influence</a:t>
            </a:r>
            <a:endParaRPr lang="en-US" dirty="0" smtClean="0"/>
          </a:p>
          <a:p>
            <a:r>
              <a:rPr lang="en-US" dirty="0" smtClean="0"/>
              <a:t>Cost of professional interview attire </a:t>
            </a:r>
          </a:p>
          <a:p>
            <a:r>
              <a:rPr lang="en-US" dirty="0" smtClean="0"/>
              <a:t>Knowing thyself </a:t>
            </a:r>
            <a:r>
              <a:rPr lang="en-US" u="sng" dirty="0" smtClean="0"/>
              <a:t>and</a:t>
            </a:r>
            <a:r>
              <a:rPr lang="en-US" dirty="0" smtClean="0"/>
              <a:t> thy interviewing company</a:t>
            </a:r>
          </a:p>
          <a:p>
            <a:r>
              <a:rPr lang="en-US" dirty="0" smtClean="0"/>
              <a:t>Physical things that cannot be changed</a:t>
            </a:r>
          </a:p>
          <a:p>
            <a:r>
              <a:rPr lang="en-US" dirty="0" smtClean="0"/>
              <a:t>Ethnic and religious norms</a:t>
            </a:r>
          </a:p>
          <a:p>
            <a:r>
              <a:rPr lang="en-US" dirty="0" smtClean="0"/>
              <a:t>Others</a:t>
            </a:r>
            <a:r>
              <a:rPr lang="en-US" dirty="0" smtClean="0"/>
              <a:t>?</a:t>
            </a:r>
            <a:endParaRPr lang="en-US" dirty="0" smtClean="0"/>
          </a:p>
        </p:txBody>
      </p:sp>
      <p:sp>
        <p:nvSpPr>
          <p:cNvPr id="5" name="Content Placeholder 4"/>
          <p:cNvSpPr>
            <a:spLocks noGrp="1"/>
          </p:cNvSpPr>
          <p:nvPr>
            <p:ph sz="half" idx="2"/>
          </p:nvPr>
        </p:nvSpPr>
        <p:spPr>
          <a:xfrm>
            <a:off x="5276088" y="1524000"/>
            <a:ext cx="3657600" cy="5029200"/>
          </a:xfrm>
        </p:spPr>
        <p:txBody>
          <a:bodyPr>
            <a:normAutofit fontScale="85000" lnSpcReduction="20000"/>
          </a:bodyPr>
          <a:lstStyle/>
          <a:p>
            <a:pPr>
              <a:buNone/>
            </a:pPr>
            <a:r>
              <a:rPr lang="en-US" dirty="0" smtClean="0"/>
              <a:t>SOLUTIONS</a:t>
            </a:r>
          </a:p>
          <a:p>
            <a:r>
              <a:rPr lang="en-US" dirty="0" smtClean="0"/>
              <a:t>Interview “culture” is different than both</a:t>
            </a:r>
          </a:p>
          <a:p>
            <a:r>
              <a:rPr lang="en-US" dirty="0" smtClean="0"/>
              <a:t>Be professional</a:t>
            </a:r>
          </a:p>
          <a:p>
            <a:r>
              <a:rPr lang="en-US" dirty="0" smtClean="0"/>
              <a:t>Career influence</a:t>
            </a:r>
          </a:p>
          <a:p>
            <a:r>
              <a:rPr lang="en-US" dirty="0" smtClean="0"/>
              <a:t>Creative gifting and shopping </a:t>
            </a:r>
          </a:p>
          <a:p>
            <a:r>
              <a:rPr lang="en-US" dirty="0" smtClean="0"/>
              <a:t>Be professional </a:t>
            </a:r>
            <a:r>
              <a:rPr lang="en-US" u="sng" dirty="0" smtClean="0"/>
              <a:t>and</a:t>
            </a:r>
            <a:r>
              <a:rPr lang="en-US" dirty="0" smtClean="0"/>
              <a:t> do your research</a:t>
            </a:r>
          </a:p>
          <a:p>
            <a:r>
              <a:rPr lang="en-US" dirty="0" smtClean="0"/>
              <a:t>Emphasize your best and downplay the rest</a:t>
            </a:r>
          </a:p>
          <a:p>
            <a:r>
              <a:rPr lang="en-US" dirty="0" smtClean="0"/>
              <a:t>Assess and balance the right fit for both</a:t>
            </a:r>
          </a:p>
          <a:p>
            <a:r>
              <a:rPr lang="en-US" dirty="0" smtClean="0"/>
              <a:t>Show good judgment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3B458426-5AAF-4FF3-A08B-02F9D7F06EA8}" type="slidenum">
              <a:rPr lang="en-US"/>
              <a:pPr/>
              <a:t>18</a:t>
            </a:fld>
            <a:endParaRPr lang="en-US" dirty="0"/>
          </a:p>
        </p:txBody>
      </p:sp>
      <p:sp>
        <p:nvSpPr>
          <p:cNvPr id="104450" name="Rectangle 2"/>
          <p:cNvSpPr>
            <a:spLocks noGrp="1" noChangeArrowheads="1"/>
          </p:cNvSpPr>
          <p:nvPr>
            <p:ph type="title"/>
          </p:nvPr>
        </p:nvSpPr>
        <p:spPr/>
        <p:txBody>
          <a:bodyPr/>
          <a:lstStyle/>
          <a:p>
            <a:r>
              <a:rPr lang="en-US" dirty="0"/>
              <a:t>What to Avoid	</a:t>
            </a:r>
          </a:p>
        </p:txBody>
      </p:sp>
      <p:sp>
        <p:nvSpPr>
          <p:cNvPr id="104451" name="Rectangle 3"/>
          <p:cNvSpPr>
            <a:spLocks noGrp="1" noChangeArrowheads="1"/>
          </p:cNvSpPr>
          <p:nvPr>
            <p:ph type="body" sz="half" idx="1"/>
          </p:nvPr>
        </p:nvSpPr>
        <p:spPr>
          <a:xfrm>
            <a:off x="1143000" y="1905000"/>
            <a:ext cx="3657600" cy="4953000"/>
          </a:xfrm>
        </p:spPr>
        <p:txBody>
          <a:bodyPr>
            <a:normAutofit/>
          </a:bodyPr>
          <a:lstStyle/>
          <a:p>
            <a:pPr>
              <a:lnSpc>
                <a:spcPct val="90000"/>
              </a:lnSpc>
            </a:pPr>
            <a:r>
              <a:rPr lang="en-US" sz="2400" dirty="0"/>
              <a:t>Hair covering </a:t>
            </a:r>
            <a:r>
              <a:rPr lang="en-US" sz="2400" dirty="0" smtClean="0"/>
              <a:t>face</a:t>
            </a:r>
            <a:endParaRPr lang="en-US" sz="2400" dirty="0"/>
          </a:p>
          <a:p>
            <a:pPr>
              <a:lnSpc>
                <a:spcPct val="90000"/>
              </a:lnSpc>
            </a:pPr>
            <a:r>
              <a:rPr lang="en-US" sz="2400" dirty="0" smtClean="0"/>
              <a:t>Jeans</a:t>
            </a:r>
          </a:p>
          <a:p>
            <a:pPr>
              <a:lnSpc>
                <a:spcPct val="90000"/>
              </a:lnSpc>
            </a:pPr>
            <a:r>
              <a:rPr lang="en-US" sz="2400" dirty="0" smtClean="0"/>
              <a:t>Athletic shoes </a:t>
            </a:r>
          </a:p>
          <a:p>
            <a:pPr>
              <a:lnSpc>
                <a:spcPct val="90000"/>
              </a:lnSpc>
            </a:pPr>
            <a:r>
              <a:rPr lang="en-US" sz="2400" dirty="0" smtClean="0"/>
              <a:t>Short </a:t>
            </a:r>
            <a:r>
              <a:rPr lang="en-US" sz="2400" dirty="0"/>
              <a:t>skirts</a:t>
            </a:r>
          </a:p>
          <a:p>
            <a:pPr>
              <a:lnSpc>
                <a:spcPct val="90000"/>
              </a:lnSpc>
            </a:pPr>
            <a:r>
              <a:rPr lang="en-US" sz="2400" dirty="0"/>
              <a:t>Heavy make-up</a:t>
            </a:r>
          </a:p>
          <a:p>
            <a:pPr>
              <a:lnSpc>
                <a:spcPct val="90000"/>
              </a:lnSpc>
            </a:pPr>
            <a:r>
              <a:rPr lang="en-US" sz="2400" dirty="0"/>
              <a:t>Clunky jewelry</a:t>
            </a:r>
          </a:p>
          <a:p>
            <a:pPr>
              <a:lnSpc>
                <a:spcPct val="90000"/>
              </a:lnSpc>
            </a:pPr>
            <a:r>
              <a:rPr lang="en-US" sz="2400" dirty="0"/>
              <a:t>Long fingernails and trendy nail polish</a:t>
            </a:r>
          </a:p>
          <a:p>
            <a:pPr>
              <a:lnSpc>
                <a:spcPct val="90000"/>
              </a:lnSpc>
            </a:pPr>
            <a:r>
              <a:rPr lang="en-US" sz="2400" dirty="0"/>
              <a:t>Too many earrings </a:t>
            </a:r>
            <a:r>
              <a:rPr lang="en-US" sz="2400" dirty="0" smtClean="0"/>
              <a:t>and/or </a:t>
            </a:r>
            <a:r>
              <a:rPr lang="en-US" sz="2400" dirty="0"/>
              <a:t>any </a:t>
            </a:r>
            <a:r>
              <a:rPr lang="en-US" sz="2400" dirty="0" smtClean="0"/>
              <a:t>visible “rings”</a:t>
            </a:r>
            <a:endParaRPr lang="en-US" sz="2400" dirty="0"/>
          </a:p>
          <a:p>
            <a:pPr>
              <a:lnSpc>
                <a:spcPct val="90000"/>
              </a:lnSpc>
            </a:pPr>
            <a:r>
              <a:rPr lang="en-US" sz="2400" dirty="0" smtClean="0"/>
              <a:t>Polo or t-shirts</a:t>
            </a:r>
          </a:p>
          <a:p>
            <a:pPr>
              <a:lnSpc>
                <a:spcPct val="90000"/>
              </a:lnSpc>
            </a:pPr>
            <a:r>
              <a:rPr lang="en-US" sz="2400" dirty="0" smtClean="0"/>
              <a:t>Tattoos</a:t>
            </a:r>
            <a:endParaRPr lang="en-US" sz="2400" dirty="0"/>
          </a:p>
        </p:txBody>
      </p:sp>
      <p:sp>
        <p:nvSpPr>
          <p:cNvPr id="104452" name="Rectangle 4"/>
          <p:cNvSpPr>
            <a:spLocks noGrp="1" noChangeArrowheads="1"/>
          </p:cNvSpPr>
          <p:nvPr>
            <p:ph type="body" sz="half" idx="2"/>
          </p:nvPr>
        </p:nvSpPr>
        <p:spPr>
          <a:xfrm>
            <a:off x="4648200" y="1905001"/>
            <a:ext cx="4495800" cy="4953000"/>
          </a:xfrm>
        </p:spPr>
        <p:txBody>
          <a:bodyPr>
            <a:normAutofit/>
          </a:bodyPr>
          <a:lstStyle/>
          <a:p>
            <a:pPr>
              <a:lnSpc>
                <a:spcPct val="90000"/>
              </a:lnSpc>
            </a:pPr>
            <a:r>
              <a:rPr lang="en-US" sz="2400" dirty="0"/>
              <a:t>Noisy </a:t>
            </a:r>
            <a:r>
              <a:rPr lang="en-US" sz="2400" dirty="0" smtClean="0"/>
              <a:t>shoes</a:t>
            </a:r>
            <a:endParaRPr lang="en-US" sz="2400" dirty="0"/>
          </a:p>
          <a:p>
            <a:pPr>
              <a:lnSpc>
                <a:spcPct val="90000"/>
              </a:lnSpc>
            </a:pPr>
            <a:r>
              <a:rPr lang="en-US" sz="2400" dirty="0" smtClean="0"/>
              <a:t>Hats </a:t>
            </a:r>
          </a:p>
          <a:p>
            <a:pPr>
              <a:lnSpc>
                <a:spcPct val="90000"/>
              </a:lnSpc>
            </a:pPr>
            <a:r>
              <a:rPr lang="en-US" sz="2400" dirty="0" smtClean="0"/>
              <a:t>Gloves</a:t>
            </a:r>
            <a:endParaRPr lang="en-US" sz="2400" dirty="0" smtClean="0"/>
          </a:p>
          <a:p>
            <a:pPr>
              <a:lnSpc>
                <a:spcPct val="90000"/>
              </a:lnSpc>
            </a:pPr>
            <a:r>
              <a:rPr lang="en-US" sz="2400" dirty="0" smtClean="0"/>
              <a:t>Heavy </a:t>
            </a:r>
            <a:r>
              <a:rPr lang="en-US" sz="2400" dirty="0"/>
              <a:t>perfume/cologne</a:t>
            </a:r>
          </a:p>
          <a:p>
            <a:pPr>
              <a:lnSpc>
                <a:spcPct val="90000"/>
              </a:lnSpc>
            </a:pPr>
            <a:r>
              <a:rPr lang="en-US" sz="2400" dirty="0"/>
              <a:t>Sunglasses indoors (unless necessary)</a:t>
            </a:r>
          </a:p>
          <a:p>
            <a:pPr>
              <a:lnSpc>
                <a:spcPct val="90000"/>
              </a:lnSpc>
            </a:pPr>
            <a:r>
              <a:rPr lang="en-US" sz="2400" dirty="0"/>
              <a:t>Open-toed shoes/sandals</a:t>
            </a:r>
          </a:p>
          <a:p>
            <a:pPr>
              <a:lnSpc>
                <a:spcPct val="90000"/>
              </a:lnSpc>
            </a:pPr>
            <a:r>
              <a:rPr lang="en-US" sz="2400" dirty="0"/>
              <a:t>Shoes without socks </a:t>
            </a:r>
            <a:r>
              <a:rPr lang="en-US" sz="2400" dirty="0" smtClean="0"/>
              <a:t>or nylons</a:t>
            </a:r>
            <a:endParaRPr lang="en-US" sz="2400" dirty="0"/>
          </a:p>
          <a:p>
            <a:pPr>
              <a:lnSpc>
                <a:spcPct val="90000"/>
              </a:lnSpc>
            </a:pPr>
            <a:r>
              <a:rPr lang="en-US" sz="2400" dirty="0"/>
              <a:t>Low cut necklines</a:t>
            </a:r>
          </a:p>
          <a:p>
            <a:pPr>
              <a:lnSpc>
                <a:spcPct val="90000"/>
              </a:lnSpc>
            </a:pPr>
            <a:r>
              <a:rPr lang="en-US" sz="2400" dirty="0"/>
              <a:t>Uncomfortable and too-tight and too-loose </a:t>
            </a:r>
            <a:r>
              <a:rPr lang="en-US" sz="2400" dirty="0" smtClean="0"/>
              <a:t>clothing</a:t>
            </a:r>
          </a:p>
          <a:p>
            <a:pPr>
              <a:lnSpc>
                <a:spcPct val="90000"/>
              </a:lnSpc>
            </a:pPr>
            <a:r>
              <a:rPr lang="en-US" sz="2400" u="sng" dirty="0" smtClean="0"/>
              <a:t>Any</a:t>
            </a:r>
            <a:r>
              <a:rPr lang="en-US" sz="2400" dirty="0" smtClean="0"/>
              <a:t> wrinkled or soiled clothing</a:t>
            </a:r>
            <a:endParaRPr lang="en-US" sz="2400" dirty="0"/>
          </a:p>
          <a:p>
            <a:pPr>
              <a:lnSpc>
                <a:spcPct val="90000"/>
              </a:lnSpc>
              <a:buFont typeface="Wingdings" pitchFamily="2" charset="2"/>
              <a:buNone/>
            </a:pPr>
            <a:endParaRPr lang="en-US" sz="2400" dirty="0"/>
          </a:p>
        </p:txBody>
      </p:sp>
      <p:pic>
        <p:nvPicPr>
          <p:cNvPr id="104453" name="Picture 5" descr="D:\My Documents\FILES\powerpoint\mess23.gif"/>
          <p:cNvPicPr>
            <a:picLocks noChangeAspect="1" noChangeArrowheads="1"/>
          </p:cNvPicPr>
          <p:nvPr/>
        </p:nvPicPr>
        <p:blipFill>
          <a:blip r:embed="rId3" cstate="print"/>
          <a:srcRect/>
          <a:stretch>
            <a:fillRect/>
          </a:stretch>
        </p:blipFill>
        <p:spPr bwMode="auto">
          <a:xfrm>
            <a:off x="5486400" y="304800"/>
            <a:ext cx="1447800" cy="1447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Effect transition="in" filter="dissolve">
                                      <p:cBhvr>
                                        <p:cTn id="7" dur="500"/>
                                        <p:tgtEl>
                                          <p:spTgt spid="10445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4451">
                                            <p:txEl>
                                              <p:pRg st="1" end="1"/>
                                            </p:txEl>
                                          </p:spTgt>
                                        </p:tgtEl>
                                        <p:attrNameLst>
                                          <p:attrName>style.visibility</p:attrName>
                                        </p:attrNameLst>
                                      </p:cBhvr>
                                      <p:to>
                                        <p:strVal val="visible"/>
                                      </p:to>
                                    </p:set>
                                    <p:animEffect transition="in" filter="dissolve">
                                      <p:cBhvr>
                                        <p:cTn id="10" dur="500"/>
                                        <p:tgtEl>
                                          <p:spTgt spid="10445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04451">
                                            <p:txEl>
                                              <p:pRg st="2" end="2"/>
                                            </p:txEl>
                                          </p:spTgt>
                                        </p:tgtEl>
                                        <p:attrNameLst>
                                          <p:attrName>style.visibility</p:attrName>
                                        </p:attrNameLst>
                                      </p:cBhvr>
                                      <p:to>
                                        <p:strVal val="visible"/>
                                      </p:to>
                                    </p:set>
                                    <p:animEffect transition="in" filter="dissolve">
                                      <p:cBhvr>
                                        <p:cTn id="13" dur="500"/>
                                        <p:tgtEl>
                                          <p:spTgt spid="104451">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04451">
                                            <p:txEl>
                                              <p:pRg st="3" end="3"/>
                                            </p:txEl>
                                          </p:spTgt>
                                        </p:tgtEl>
                                        <p:attrNameLst>
                                          <p:attrName>style.visibility</p:attrName>
                                        </p:attrNameLst>
                                      </p:cBhvr>
                                      <p:to>
                                        <p:strVal val="visible"/>
                                      </p:to>
                                    </p:set>
                                    <p:animEffect transition="in" filter="dissolve">
                                      <p:cBhvr>
                                        <p:cTn id="16" dur="500"/>
                                        <p:tgtEl>
                                          <p:spTgt spid="104451">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04451">
                                            <p:txEl>
                                              <p:pRg st="4" end="4"/>
                                            </p:txEl>
                                          </p:spTgt>
                                        </p:tgtEl>
                                        <p:attrNameLst>
                                          <p:attrName>style.visibility</p:attrName>
                                        </p:attrNameLst>
                                      </p:cBhvr>
                                      <p:to>
                                        <p:strVal val="visible"/>
                                      </p:to>
                                    </p:set>
                                    <p:animEffect transition="in" filter="dissolve">
                                      <p:cBhvr>
                                        <p:cTn id="19" dur="500"/>
                                        <p:tgtEl>
                                          <p:spTgt spid="104451">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04451">
                                            <p:txEl>
                                              <p:pRg st="5" end="5"/>
                                            </p:txEl>
                                          </p:spTgt>
                                        </p:tgtEl>
                                        <p:attrNameLst>
                                          <p:attrName>style.visibility</p:attrName>
                                        </p:attrNameLst>
                                      </p:cBhvr>
                                      <p:to>
                                        <p:strVal val="visible"/>
                                      </p:to>
                                    </p:set>
                                    <p:animEffect transition="in" filter="dissolve">
                                      <p:cBhvr>
                                        <p:cTn id="22" dur="500"/>
                                        <p:tgtEl>
                                          <p:spTgt spid="104451">
                                            <p:txEl>
                                              <p:pRg st="5" end="5"/>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04451">
                                            <p:txEl>
                                              <p:pRg st="6" end="6"/>
                                            </p:txEl>
                                          </p:spTgt>
                                        </p:tgtEl>
                                        <p:attrNameLst>
                                          <p:attrName>style.visibility</p:attrName>
                                        </p:attrNameLst>
                                      </p:cBhvr>
                                      <p:to>
                                        <p:strVal val="visible"/>
                                      </p:to>
                                    </p:set>
                                    <p:animEffect transition="in" filter="dissolve">
                                      <p:cBhvr>
                                        <p:cTn id="25" dur="500"/>
                                        <p:tgtEl>
                                          <p:spTgt spid="104451">
                                            <p:txEl>
                                              <p:pRg st="6" end="6"/>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04451">
                                            <p:txEl>
                                              <p:pRg st="7" end="7"/>
                                            </p:txEl>
                                          </p:spTgt>
                                        </p:tgtEl>
                                        <p:attrNameLst>
                                          <p:attrName>style.visibility</p:attrName>
                                        </p:attrNameLst>
                                      </p:cBhvr>
                                      <p:to>
                                        <p:strVal val="visible"/>
                                      </p:to>
                                    </p:set>
                                    <p:animEffect transition="in" filter="dissolve">
                                      <p:cBhvr>
                                        <p:cTn id="28" dur="500"/>
                                        <p:tgtEl>
                                          <p:spTgt spid="104451">
                                            <p:txEl>
                                              <p:pRg st="7" end="7"/>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04451">
                                            <p:txEl>
                                              <p:pRg st="8" end="8"/>
                                            </p:txEl>
                                          </p:spTgt>
                                        </p:tgtEl>
                                        <p:attrNameLst>
                                          <p:attrName>style.visibility</p:attrName>
                                        </p:attrNameLst>
                                      </p:cBhvr>
                                      <p:to>
                                        <p:strVal val="visible"/>
                                      </p:to>
                                    </p:set>
                                    <p:animEffect transition="in" filter="dissolve">
                                      <p:cBhvr>
                                        <p:cTn id="31" dur="500"/>
                                        <p:tgtEl>
                                          <p:spTgt spid="104451">
                                            <p:txEl>
                                              <p:pRg st="8" end="8"/>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04451">
                                            <p:txEl>
                                              <p:pRg st="9" end="9"/>
                                            </p:txEl>
                                          </p:spTgt>
                                        </p:tgtEl>
                                        <p:attrNameLst>
                                          <p:attrName>style.visibility</p:attrName>
                                        </p:attrNameLst>
                                      </p:cBhvr>
                                      <p:to>
                                        <p:strVal val="visible"/>
                                      </p:to>
                                    </p:set>
                                    <p:animEffect transition="in" filter="dissolve">
                                      <p:cBhvr>
                                        <p:cTn id="34" dur="500"/>
                                        <p:tgtEl>
                                          <p:spTgt spid="104451">
                                            <p:txEl>
                                              <p:pRg st="9" end="9"/>
                                            </p:txEl>
                                          </p:spTgt>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04452">
                                            <p:txEl>
                                              <p:pRg st="0" end="0"/>
                                            </p:txEl>
                                          </p:spTgt>
                                        </p:tgtEl>
                                        <p:attrNameLst>
                                          <p:attrName>style.visibility</p:attrName>
                                        </p:attrNameLst>
                                      </p:cBhvr>
                                      <p:to>
                                        <p:strVal val="visible"/>
                                      </p:to>
                                    </p:set>
                                    <p:animEffect transition="in" filter="dissolve">
                                      <p:cBhvr>
                                        <p:cTn id="37" dur="500"/>
                                        <p:tgtEl>
                                          <p:spTgt spid="104452">
                                            <p:txEl>
                                              <p:pRg st="0" end="0"/>
                                            </p:txEl>
                                          </p:spTgt>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04452">
                                            <p:txEl>
                                              <p:pRg st="1" end="1"/>
                                            </p:txEl>
                                          </p:spTgt>
                                        </p:tgtEl>
                                        <p:attrNameLst>
                                          <p:attrName>style.visibility</p:attrName>
                                        </p:attrNameLst>
                                      </p:cBhvr>
                                      <p:to>
                                        <p:strVal val="visible"/>
                                      </p:to>
                                    </p:set>
                                    <p:animEffect transition="in" filter="dissolve">
                                      <p:cBhvr>
                                        <p:cTn id="40" dur="500"/>
                                        <p:tgtEl>
                                          <p:spTgt spid="104452">
                                            <p:txEl>
                                              <p:pRg st="1" end="1"/>
                                            </p:txEl>
                                          </p:spTgt>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04452">
                                            <p:txEl>
                                              <p:pRg st="2" end="2"/>
                                            </p:txEl>
                                          </p:spTgt>
                                        </p:tgtEl>
                                        <p:attrNameLst>
                                          <p:attrName>style.visibility</p:attrName>
                                        </p:attrNameLst>
                                      </p:cBhvr>
                                      <p:to>
                                        <p:strVal val="visible"/>
                                      </p:to>
                                    </p:set>
                                    <p:animEffect transition="in" filter="dissolve">
                                      <p:cBhvr>
                                        <p:cTn id="43" dur="500"/>
                                        <p:tgtEl>
                                          <p:spTgt spid="104452">
                                            <p:txEl>
                                              <p:pRg st="2" end="2"/>
                                            </p:txEl>
                                          </p:spTgt>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04452">
                                            <p:txEl>
                                              <p:pRg st="3" end="3"/>
                                            </p:txEl>
                                          </p:spTgt>
                                        </p:tgtEl>
                                        <p:attrNameLst>
                                          <p:attrName>style.visibility</p:attrName>
                                        </p:attrNameLst>
                                      </p:cBhvr>
                                      <p:to>
                                        <p:strVal val="visible"/>
                                      </p:to>
                                    </p:set>
                                    <p:animEffect transition="in" filter="dissolve">
                                      <p:cBhvr>
                                        <p:cTn id="46" dur="500"/>
                                        <p:tgtEl>
                                          <p:spTgt spid="104452">
                                            <p:txEl>
                                              <p:pRg st="3" end="3"/>
                                            </p:txEl>
                                          </p:spTgt>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04452">
                                            <p:txEl>
                                              <p:pRg st="4" end="4"/>
                                            </p:txEl>
                                          </p:spTgt>
                                        </p:tgtEl>
                                        <p:attrNameLst>
                                          <p:attrName>style.visibility</p:attrName>
                                        </p:attrNameLst>
                                      </p:cBhvr>
                                      <p:to>
                                        <p:strVal val="visible"/>
                                      </p:to>
                                    </p:set>
                                    <p:animEffect transition="in" filter="dissolve">
                                      <p:cBhvr>
                                        <p:cTn id="49" dur="500"/>
                                        <p:tgtEl>
                                          <p:spTgt spid="104452">
                                            <p:txEl>
                                              <p:pRg st="4" end="4"/>
                                            </p:txEl>
                                          </p:spTgt>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04452">
                                            <p:txEl>
                                              <p:pRg st="5" end="5"/>
                                            </p:txEl>
                                          </p:spTgt>
                                        </p:tgtEl>
                                        <p:attrNameLst>
                                          <p:attrName>style.visibility</p:attrName>
                                        </p:attrNameLst>
                                      </p:cBhvr>
                                      <p:to>
                                        <p:strVal val="visible"/>
                                      </p:to>
                                    </p:set>
                                    <p:animEffect transition="in" filter="dissolve">
                                      <p:cBhvr>
                                        <p:cTn id="52" dur="500"/>
                                        <p:tgtEl>
                                          <p:spTgt spid="104452">
                                            <p:txEl>
                                              <p:pRg st="5" end="5"/>
                                            </p:txEl>
                                          </p:spTgt>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04452">
                                            <p:txEl>
                                              <p:pRg st="6" end="6"/>
                                            </p:txEl>
                                          </p:spTgt>
                                        </p:tgtEl>
                                        <p:attrNameLst>
                                          <p:attrName>style.visibility</p:attrName>
                                        </p:attrNameLst>
                                      </p:cBhvr>
                                      <p:to>
                                        <p:strVal val="visible"/>
                                      </p:to>
                                    </p:set>
                                    <p:animEffect transition="in" filter="dissolve">
                                      <p:cBhvr>
                                        <p:cTn id="55" dur="500"/>
                                        <p:tgtEl>
                                          <p:spTgt spid="104452">
                                            <p:txEl>
                                              <p:pRg st="6" end="6"/>
                                            </p:txEl>
                                          </p:spTgt>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104452">
                                            <p:txEl>
                                              <p:pRg st="7" end="7"/>
                                            </p:txEl>
                                          </p:spTgt>
                                        </p:tgtEl>
                                        <p:attrNameLst>
                                          <p:attrName>style.visibility</p:attrName>
                                        </p:attrNameLst>
                                      </p:cBhvr>
                                      <p:to>
                                        <p:strVal val="visible"/>
                                      </p:to>
                                    </p:set>
                                    <p:animEffect transition="in" filter="dissolve">
                                      <p:cBhvr>
                                        <p:cTn id="58" dur="500"/>
                                        <p:tgtEl>
                                          <p:spTgt spid="104452">
                                            <p:txEl>
                                              <p:pRg st="7" end="7"/>
                                            </p:txEl>
                                          </p:spTgt>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104452">
                                            <p:txEl>
                                              <p:pRg st="8" end="8"/>
                                            </p:txEl>
                                          </p:spTgt>
                                        </p:tgtEl>
                                        <p:attrNameLst>
                                          <p:attrName>style.visibility</p:attrName>
                                        </p:attrNameLst>
                                      </p:cBhvr>
                                      <p:to>
                                        <p:strVal val="visible"/>
                                      </p:to>
                                    </p:set>
                                    <p:animEffect transition="in" filter="dissolve">
                                      <p:cBhvr>
                                        <p:cTn id="61" dur="500"/>
                                        <p:tgtEl>
                                          <p:spTgt spid="104452">
                                            <p:txEl>
                                              <p:pRg st="8" end="8"/>
                                            </p:txEl>
                                          </p:spTgt>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104452">
                                            <p:txEl>
                                              <p:pRg st="9" end="9"/>
                                            </p:txEl>
                                          </p:spTgt>
                                        </p:tgtEl>
                                        <p:attrNameLst>
                                          <p:attrName>style.visibility</p:attrName>
                                        </p:attrNameLst>
                                      </p:cBhvr>
                                      <p:to>
                                        <p:strVal val="visible"/>
                                      </p:to>
                                    </p:set>
                                    <p:animEffect transition="in" filter="dissolve">
                                      <p:cBhvr>
                                        <p:cTn id="64" dur="500"/>
                                        <p:tgtEl>
                                          <p:spTgt spid="10445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P spid="10445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F65B4A4-6766-4CED-B05D-3E8A6E6416F0}" type="slidenum">
              <a:rPr lang="en-US"/>
              <a:pPr/>
              <a:t>19</a:t>
            </a:fld>
            <a:endParaRPr lang="en-US" dirty="0"/>
          </a:p>
        </p:txBody>
      </p:sp>
      <p:sp>
        <p:nvSpPr>
          <p:cNvPr id="101378" name="Rectangle 2"/>
          <p:cNvSpPr>
            <a:spLocks noGrp="1" noChangeArrowheads="1"/>
          </p:cNvSpPr>
          <p:nvPr>
            <p:ph type="title"/>
          </p:nvPr>
        </p:nvSpPr>
        <p:spPr>
          <a:xfrm>
            <a:off x="1150938" y="617538"/>
            <a:ext cx="7993062" cy="1135062"/>
          </a:xfrm>
        </p:spPr>
        <p:txBody>
          <a:bodyPr/>
          <a:lstStyle/>
          <a:p>
            <a:r>
              <a:rPr lang="en-US" sz="4000" dirty="0"/>
              <a:t>Tips on Interview Attire - Women</a:t>
            </a:r>
            <a:endParaRPr lang="en-US" sz="2400" dirty="0"/>
          </a:p>
        </p:txBody>
      </p:sp>
      <p:sp>
        <p:nvSpPr>
          <p:cNvPr id="101379" name="Rectangle 3"/>
          <p:cNvSpPr>
            <a:spLocks noGrp="1" noChangeArrowheads="1"/>
          </p:cNvSpPr>
          <p:nvPr>
            <p:ph type="body" sz="half" idx="1"/>
          </p:nvPr>
        </p:nvSpPr>
        <p:spPr>
          <a:xfrm>
            <a:off x="990600" y="1981200"/>
            <a:ext cx="5410200" cy="4419600"/>
          </a:xfrm>
        </p:spPr>
        <p:txBody>
          <a:bodyPr>
            <a:normAutofit/>
          </a:bodyPr>
          <a:lstStyle/>
          <a:p>
            <a:pPr>
              <a:lnSpc>
                <a:spcPct val="90000"/>
              </a:lnSpc>
            </a:pPr>
            <a:r>
              <a:rPr lang="en-US" sz="2400" dirty="0"/>
              <a:t>Solid color conservative dress or suit</a:t>
            </a:r>
          </a:p>
          <a:p>
            <a:pPr>
              <a:lnSpc>
                <a:spcPct val="90000"/>
              </a:lnSpc>
            </a:pPr>
            <a:r>
              <a:rPr lang="en-US" sz="2400" dirty="0" smtClean="0"/>
              <a:t>Closed-toe, low to medium-heeled pumps in a conservative color – black, navy, beige (in summer only)</a:t>
            </a:r>
            <a:endParaRPr lang="en-US" sz="2400" dirty="0"/>
          </a:p>
          <a:p>
            <a:pPr>
              <a:lnSpc>
                <a:spcPct val="90000"/>
              </a:lnSpc>
            </a:pPr>
            <a:r>
              <a:rPr lang="en-US" sz="2400" dirty="0"/>
              <a:t>Conservative jewelry </a:t>
            </a:r>
            <a:r>
              <a:rPr lang="en-US" sz="2400" dirty="0" smtClean="0"/>
              <a:t>in small doses</a:t>
            </a:r>
            <a:endParaRPr lang="en-US" sz="2400" dirty="0"/>
          </a:p>
          <a:p>
            <a:pPr>
              <a:lnSpc>
                <a:spcPct val="90000"/>
              </a:lnSpc>
            </a:pPr>
            <a:r>
              <a:rPr lang="en-US" sz="2400" dirty="0"/>
              <a:t>Wear nude or tan </a:t>
            </a:r>
            <a:r>
              <a:rPr lang="en-US" sz="2400" dirty="0" smtClean="0"/>
              <a:t>pantyhose</a:t>
            </a:r>
            <a:endParaRPr lang="en-US" sz="2400" dirty="0"/>
          </a:p>
          <a:p>
            <a:pPr>
              <a:lnSpc>
                <a:spcPct val="90000"/>
              </a:lnSpc>
            </a:pPr>
            <a:r>
              <a:rPr lang="en-US" sz="2400" dirty="0"/>
              <a:t>Hair should be kept neatly </a:t>
            </a:r>
            <a:r>
              <a:rPr lang="en-US" sz="2400" dirty="0" smtClean="0"/>
              <a:t>combed</a:t>
            </a:r>
            <a:endParaRPr lang="en-US" sz="2400" dirty="0"/>
          </a:p>
          <a:p>
            <a:pPr>
              <a:lnSpc>
                <a:spcPct val="90000"/>
              </a:lnSpc>
            </a:pPr>
            <a:r>
              <a:rPr lang="en-US" sz="2400" dirty="0"/>
              <a:t>Keep make-up light and natural</a:t>
            </a:r>
          </a:p>
          <a:p>
            <a:pPr>
              <a:lnSpc>
                <a:spcPct val="90000"/>
              </a:lnSpc>
            </a:pPr>
            <a:r>
              <a:rPr lang="en-US" sz="2400" dirty="0" smtClean="0"/>
              <a:t>Light perfume, if at all</a:t>
            </a:r>
          </a:p>
          <a:p>
            <a:pPr>
              <a:lnSpc>
                <a:spcPct val="90000"/>
              </a:lnSpc>
            </a:pPr>
            <a:r>
              <a:rPr lang="en-US" sz="2400" dirty="0" smtClean="0"/>
              <a:t>Portfolio &amp; purse or briefcase</a:t>
            </a:r>
            <a:endParaRPr lang="en-US" sz="2400" dirty="0"/>
          </a:p>
        </p:txBody>
      </p:sp>
      <p:pic>
        <p:nvPicPr>
          <p:cNvPr id="101385" name="Picture 9" descr="D:\My Documents\FILES\powerpoint\1.gif"/>
          <p:cNvPicPr>
            <a:picLocks noChangeAspect="1" noChangeArrowheads="1"/>
          </p:cNvPicPr>
          <p:nvPr>
            <p:ph type="clipArt" sz="half" idx="2"/>
          </p:nvPr>
        </p:nvPicPr>
        <p:blipFill>
          <a:blip r:embed="rId3" cstate="print"/>
          <a:srcRect/>
          <a:stretch>
            <a:fillRect/>
          </a:stretch>
        </p:blipFill>
        <p:spPr>
          <a:xfrm>
            <a:off x="6477000" y="2362200"/>
            <a:ext cx="2286000" cy="27432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r>
              <a:rPr lang="en-US" dirty="0" smtClean="0"/>
              <a:t>Introductions</a:t>
            </a:r>
          </a:p>
          <a:p>
            <a:r>
              <a:rPr lang="en-US" dirty="0" smtClean="0"/>
              <a:t>Today’s Objectives</a:t>
            </a:r>
          </a:p>
          <a:p>
            <a:r>
              <a:rPr lang="en-US" dirty="0" smtClean="0"/>
              <a:t>Dress to Impress ~ Achieve the Goal</a:t>
            </a:r>
          </a:p>
          <a:p>
            <a:r>
              <a:rPr lang="en-US" dirty="0" smtClean="0"/>
              <a:t>Recap</a:t>
            </a:r>
          </a:p>
          <a:p>
            <a:r>
              <a:rPr lang="en-US" dirty="0" smtClean="0"/>
              <a:t>Resources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7ED34B16-CC4D-4F03-8B19-78C84B8FA429}" type="slidenum">
              <a:rPr lang="en-US"/>
              <a:pPr/>
              <a:t>20</a:t>
            </a:fld>
            <a:endParaRPr lang="en-US" dirty="0"/>
          </a:p>
        </p:txBody>
      </p:sp>
      <p:sp>
        <p:nvSpPr>
          <p:cNvPr id="102402" name="Rectangle 2"/>
          <p:cNvSpPr>
            <a:spLocks noGrp="1" noChangeArrowheads="1"/>
          </p:cNvSpPr>
          <p:nvPr>
            <p:ph type="title"/>
          </p:nvPr>
        </p:nvSpPr>
        <p:spPr/>
        <p:txBody>
          <a:bodyPr/>
          <a:lstStyle/>
          <a:p>
            <a:r>
              <a:rPr lang="en-US" dirty="0"/>
              <a:t>Tips on Interview Attire - Men</a:t>
            </a:r>
          </a:p>
        </p:txBody>
      </p:sp>
      <p:sp>
        <p:nvSpPr>
          <p:cNvPr id="102403" name="Rectangle 3"/>
          <p:cNvSpPr>
            <a:spLocks noGrp="1" noChangeArrowheads="1"/>
          </p:cNvSpPr>
          <p:nvPr>
            <p:ph type="body" sz="half" idx="1"/>
          </p:nvPr>
        </p:nvSpPr>
        <p:spPr>
          <a:xfrm>
            <a:off x="990600" y="1981200"/>
            <a:ext cx="5410200" cy="4876800"/>
          </a:xfrm>
        </p:spPr>
        <p:txBody>
          <a:bodyPr>
            <a:normAutofit lnSpcReduction="10000"/>
          </a:bodyPr>
          <a:lstStyle/>
          <a:p>
            <a:pPr>
              <a:lnSpc>
                <a:spcPct val="90000"/>
              </a:lnSpc>
            </a:pPr>
            <a:r>
              <a:rPr lang="en-US" sz="2400" dirty="0"/>
              <a:t>Wear a suit (navy, gray or charcoal) with white shirt neatly pressed</a:t>
            </a:r>
          </a:p>
          <a:p>
            <a:pPr>
              <a:lnSpc>
                <a:spcPct val="90000"/>
              </a:lnSpc>
            </a:pPr>
            <a:r>
              <a:rPr lang="en-US" sz="2400" dirty="0"/>
              <a:t>Keep ties conservative</a:t>
            </a:r>
          </a:p>
          <a:p>
            <a:pPr>
              <a:lnSpc>
                <a:spcPct val="90000"/>
              </a:lnSpc>
            </a:pPr>
            <a:r>
              <a:rPr lang="en-US" sz="2400" dirty="0"/>
              <a:t>Dark over the calf socks that match suit</a:t>
            </a:r>
          </a:p>
          <a:p>
            <a:pPr>
              <a:lnSpc>
                <a:spcPct val="90000"/>
              </a:lnSpc>
            </a:pPr>
            <a:r>
              <a:rPr lang="en-US" sz="2400" dirty="0"/>
              <a:t>Black leather shoes </a:t>
            </a:r>
            <a:r>
              <a:rPr lang="en-US" sz="2400" dirty="0" smtClean="0"/>
              <a:t>(polished wingtips </a:t>
            </a:r>
            <a:r>
              <a:rPr lang="en-US" sz="2400" dirty="0"/>
              <a:t>or loafers) </a:t>
            </a:r>
          </a:p>
          <a:p>
            <a:pPr>
              <a:lnSpc>
                <a:spcPct val="90000"/>
              </a:lnSpc>
            </a:pPr>
            <a:r>
              <a:rPr lang="en-US" sz="2400" dirty="0"/>
              <a:t>Minimal </a:t>
            </a:r>
            <a:r>
              <a:rPr lang="en-US" sz="2400" dirty="0" smtClean="0"/>
              <a:t>jewelry</a:t>
            </a:r>
            <a:endParaRPr lang="en-US" sz="2400" dirty="0"/>
          </a:p>
          <a:p>
            <a:pPr>
              <a:lnSpc>
                <a:spcPct val="90000"/>
              </a:lnSpc>
            </a:pPr>
            <a:r>
              <a:rPr lang="en-US" sz="2400" dirty="0"/>
              <a:t>Conservative haircut – collar length, above the ears, neatly combed</a:t>
            </a:r>
          </a:p>
          <a:p>
            <a:pPr>
              <a:lnSpc>
                <a:spcPct val="90000"/>
              </a:lnSpc>
            </a:pPr>
            <a:r>
              <a:rPr lang="en-US" sz="2400" dirty="0"/>
              <a:t>Either clean shaven or neatly trimmed facial hair</a:t>
            </a:r>
            <a:r>
              <a:rPr lang="en-US" sz="2400" dirty="0" smtClean="0"/>
              <a:t>.</a:t>
            </a:r>
          </a:p>
          <a:p>
            <a:pPr>
              <a:lnSpc>
                <a:spcPct val="90000"/>
              </a:lnSpc>
            </a:pPr>
            <a:r>
              <a:rPr lang="en-US" sz="2400" dirty="0" smtClean="0"/>
              <a:t>Portfolio or briefcase</a:t>
            </a:r>
            <a:endParaRPr lang="en-US" sz="2400" dirty="0"/>
          </a:p>
        </p:txBody>
      </p:sp>
      <p:pic>
        <p:nvPicPr>
          <p:cNvPr id="102406" name="Picture 6" descr="D:\My Documents\FILES\powerpoint\businessman4.gif"/>
          <p:cNvPicPr>
            <a:picLocks noChangeAspect="1" noChangeArrowheads="1"/>
          </p:cNvPicPr>
          <p:nvPr>
            <p:ph type="clipArt" sz="half" idx="2"/>
          </p:nvPr>
        </p:nvPicPr>
        <p:blipFill>
          <a:blip r:embed="rId3" cstate="print"/>
          <a:srcRect/>
          <a:stretch>
            <a:fillRect/>
          </a:stretch>
        </p:blipFill>
        <p:spPr>
          <a:xfrm>
            <a:off x="6248400" y="2362200"/>
            <a:ext cx="2590800" cy="2971800"/>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 Awareness to Action</a:t>
            </a:r>
            <a:endParaRPr lang="en-US" dirty="0"/>
          </a:p>
        </p:txBody>
      </p:sp>
      <p:graphicFrame>
        <p:nvGraphicFramePr>
          <p:cNvPr id="4" name="Content Placeholder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Objectives</a:t>
            </a:r>
            <a:endParaRPr lang="en-US" dirty="0"/>
          </a:p>
        </p:txBody>
      </p:sp>
      <p:sp>
        <p:nvSpPr>
          <p:cNvPr id="3" name="Content Placeholder 2"/>
          <p:cNvSpPr>
            <a:spLocks noGrp="1"/>
          </p:cNvSpPr>
          <p:nvPr>
            <p:ph idx="1"/>
          </p:nvPr>
        </p:nvSpPr>
        <p:spPr/>
        <p:txBody>
          <a:bodyPr>
            <a:normAutofit lnSpcReduction="10000"/>
          </a:bodyPr>
          <a:lstStyle/>
          <a:p>
            <a:r>
              <a:rPr lang="en-US" dirty="0" smtClean="0"/>
              <a:t>Current:  Identify what you see today</a:t>
            </a:r>
          </a:p>
          <a:p>
            <a:pPr lvl="1"/>
            <a:r>
              <a:rPr lang="en-US" dirty="0" smtClean="0"/>
              <a:t>The Good </a:t>
            </a:r>
          </a:p>
          <a:p>
            <a:pPr lvl="1"/>
            <a:r>
              <a:rPr lang="en-US" dirty="0" smtClean="0"/>
              <a:t>The Bad</a:t>
            </a:r>
          </a:p>
          <a:p>
            <a:pPr lvl="1"/>
            <a:r>
              <a:rPr lang="en-US" dirty="0" smtClean="0"/>
              <a:t>The Ugly</a:t>
            </a:r>
          </a:p>
          <a:p>
            <a:r>
              <a:rPr lang="en-US" dirty="0" smtClean="0"/>
              <a:t>Goal:  What do you want to see to achieve the goal?</a:t>
            </a:r>
          </a:p>
          <a:p>
            <a:r>
              <a:rPr lang="en-US" dirty="0" smtClean="0"/>
              <a:t>Barriers, challenges, considerations</a:t>
            </a:r>
          </a:p>
          <a:p>
            <a:r>
              <a:rPr lang="en-US" dirty="0" smtClean="0"/>
              <a:t>Recommendations:  What </a:t>
            </a:r>
            <a:r>
              <a:rPr lang="en-US" dirty="0" smtClean="0"/>
              <a:t>can/will you do?</a:t>
            </a:r>
          </a:p>
          <a:p>
            <a:r>
              <a:rPr lang="en-US" dirty="0" smtClean="0"/>
              <a:t>What can “I” do?</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8195" name="Picture 3" descr="C:\Users\owner\AppData\Local\Microsoft\Windows\Temporary Internet Files\Content.IE5\4JW0TE85\MC900433165[1].jpg"/>
          <p:cNvPicPr>
            <a:picLocks noChangeAspect="1" noChangeArrowheads="1"/>
          </p:cNvPicPr>
          <p:nvPr/>
        </p:nvPicPr>
        <p:blipFill>
          <a:blip r:embed="rId2" cstate="print"/>
          <a:srcRect/>
          <a:stretch>
            <a:fillRect/>
          </a:stretch>
        </p:blipFill>
        <p:spPr bwMode="auto">
          <a:xfrm>
            <a:off x="1828800" y="1447800"/>
            <a:ext cx="6400800" cy="4803775"/>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Acknowledgments &amp; References</a:t>
            </a:r>
            <a:endParaRPr lang="en-US" dirty="0"/>
          </a:p>
        </p:txBody>
      </p:sp>
      <p:sp>
        <p:nvSpPr>
          <p:cNvPr id="3" name="Content Placeholder 2"/>
          <p:cNvSpPr>
            <a:spLocks noGrp="1"/>
          </p:cNvSpPr>
          <p:nvPr>
            <p:ph idx="1"/>
          </p:nvPr>
        </p:nvSpPr>
        <p:spPr>
          <a:xfrm>
            <a:off x="1435608" y="1447800"/>
            <a:ext cx="7498080" cy="5410200"/>
          </a:xfrm>
        </p:spPr>
        <p:txBody>
          <a:bodyPr>
            <a:normAutofit fontScale="55000" lnSpcReduction="20000"/>
          </a:bodyPr>
          <a:lstStyle/>
          <a:p>
            <a:r>
              <a:rPr lang="en-US" i="1" dirty="0" smtClean="0">
                <a:hlinkClick r:id="rId2"/>
              </a:rPr>
              <a:t>The </a:t>
            </a:r>
            <a:r>
              <a:rPr lang="en-US" i="1" dirty="0" smtClean="0">
                <a:hlinkClick r:id="rId2"/>
              </a:rPr>
              <a:t>New Professional Image, </a:t>
            </a:r>
            <a:r>
              <a:rPr lang="en-US" dirty="0" smtClean="0"/>
              <a:t>2</a:t>
            </a:r>
            <a:r>
              <a:rPr lang="en-US" baseline="30000" dirty="0" smtClean="0"/>
              <a:t>nd</a:t>
            </a:r>
            <a:r>
              <a:rPr lang="en-US" dirty="0" smtClean="0"/>
              <a:t> edition, by Susan Bixler</a:t>
            </a:r>
            <a:r>
              <a:rPr lang="en-US" dirty="0" smtClean="0"/>
              <a:t> </a:t>
            </a:r>
            <a:r>
              <a:rPr lang="en-US" dirty="0" smtClean="0"/>
              <a:t>and Nancy Nix-Rice,  Adams Media (2005),  ISBN: 1593372973</a:t>
            </a:r>
          </a:p>
          <a:p>
            <a:r>
              <a:rPr lang="en-US" i="1" dirty="0" smtClean="0">
                <a:hlinkClick r:id="rId2"/>
              </a:rPr>
              <a:t>Beyond Business Casual: What to Wear to Work If You Want to Get Ahead</a:t>
            </a:r>
            <a:r>
              <a:rPr lang="en-US" dirty="0" smtClean="0"/>
              <a:t/>
            </a:r>
            <a:br>
              <a:rPr lang="en-US" dirty="0" smtClean="0"/>
            </a:br>
            <a:r>
              <a:rPr lang="en-US" dirty="0" smtClean="0"/>
              <a:t>By Ann Marie Sabath, Career Press (April 2000), ISBN: 1564144461 </a:t>
            </a:r>
          </a:p>
          <a:p>
            <a:r>
              <a:rPr lang="en-US" i="1" dirty="0" smtClean="0">
                <a:hlinkClick r:id="rId3"/>
              </a:rPr>
              <a:t>Your Executive Image: How to Look Your Best &amp; Project Success for Men and Women</a:t>
            </a:r>
            <a:r>
              <a:rPr lang="en-US" dirty="0" smtClean="0"/>
              <a:t/>
            </a:r>
            <a:br>
              <a:rPr lang="en-US" dirty="0" smtClean="0"/>
            </a:br>
            <a:r>
              <a:rPr lang="en-US" dirty="0" smtClean="0"/>
              <a:t>By Victoria A. Seitz. Adams Media Corporation (February 2000), ISBN: 1580621783 </a:t>
            </a:r>
          </a:p>
          <a:p>
            <a:r>
              <a:rPr lang="en-US" dirty="0" smtClean="0">
                <a:hlinkClick r:id="rId4"/>
              </a:rPr>
              <a:t>www.about.com</a:t>
            </a:r>
            <a:endParaRPr lang="en-US" dirty="0" smtClean="0"/>
          </a:p>
          <a:p>
            <a:r>
              <a:rPr lang="en-US" dirty="0" smtClean="0">
                <a:hlinkClick r:id="rId5"/>
              </a:rPr>
              <a:t>www.experience.com</a:t>
            </a:r>
            <a:r>
              <a:rPr lang="en-US" dirty="0" smtClean="0"/>
              <a:t> (several pages)</a:t>
            </a:r>
          </a:p>
          <a:p>
            <a:r>
              <a:rPr lang="en-US" dirty="0" smtClean="0">
                <a:hlinkClick r:id="rId6"/>
              </a:rPr>
              <a:t>http://</a:t>
            </a:r>
            <a:r>
              <a:rPr lang="en-US" dirty="0" smtClean="0">
                <a:hlinkClick r:id="rId6"/>
              </a:rPr>
              <a:t>www.imdiversity.com/villages/asian/careers_workplace_employment/prasad_ethnic_style_in_workplace.asp</a:t>
            </a:r>
            <a:r>
              <a:rPr lang="en-US" dirty="0" smtClean="0"/>
              <a:t> </a:t>
            </a:r>
          </a:p>
          <a:p>
            <a:r>
              <a:rPr lang="en-US" dirty="0" smtClean="0"/>
              <a:t>SAIC </a:t>
            </a:r>
            <a:r>
              <a:rPr lang="en-US" dirty="0" smtClean="0"/>
              <a:t>Human Resources</a:t>
            </a:r>
          </a:p>
          <a:p>
            <a:pPr>
              <a:buNone/>
            </a:pPr>
            <a:r>
              <a:rPr lang="en-US" b="1" dirty="0" smtClean="0"/>
              <a:t>Other </a:t>
            </a:r>
            <a:r>
              <a:rPr lang="en-US" b="1" dirty="0" smtClean="0"/>
              <a:t>Readings by Chandra Prasad</a:t>
            </a:r>
          </a:p>
          <a:p>
            <a:r>
              <a:rPr lang="en-US" b="1" dirty="0" smtClean="0">
                <a:hlinkClick r:id="rId6"/>
              </a:rPr>
              <a:t>Exploring Culturally Specific Styles in the Workplace</a:t>
            </a:r>
            <a:r>
              <a:rPr lang="en-US" b="1" dirty="0" smtClean="0"/>
              <a:t/>
            </a:r>
            <a:br>
              <a:rPr lang="en-US" b="1" dirty="0" smtClean="0"/>
            </a:br>
            <a:r>
              <a:rPr lang="en-US" b="1" dirty="0" smtClean="0"/>
              <a:t>The shift to "business casual" begs the question: what about ethnic styles? </a:t>
            </a:r>
          </a:p>
          <a:p>
            <a:r>
              <a:rPr lang="en-US" b="1" dirty="0" smtClean="0">
                <a:hlinkClick r:id="rId7"/>
              </a:rPr>
              <a:t>Difference as Advantage</a:t>
            </a:r>
            <a:r>
              <a:rPr lang="en-US" b="1" dirty="0" smtClean="0"/>
              <a:t/>
            </a:r>
            <a:br>
              <a:rPr lang="en-US" b="1" dirty="0" smtClean="0"/>
            </a:br>
            <a:r>
              <a:rPr lang="en-US" b="1" dirty="0" smtClean="0"/>
              <a:t>By Chandra Prasad, IMDiversity Career Center Special Contributor</a:t>
            </a:r>
            <a:br>
              <a:rPr lang="en-US" b="1" dirty="0" smtClean="0"/>
            </a:br>
            <a:r>
              <a:rPr lang="en-US" b="1" dirty="0" smtClean="0"/>
              <a:t>Maximize the benefits of your cultural identity on the job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val 2">
            <a:hlinkClick r:id="" action="ppaction://hlinkshowjump?jump=lastslideviewed"/>
          </p:cNvPr>
          <p:cNvSpPr>
            <a:spLocks noChangeArrowheads="1"/>
          </p:cNvSpPr>
          <p:nvPr/>
        </p:nvSpPr>
        <p:spPr bwMode="auto">
          <a:xfrm>
            <a:off x="1676400" y="533400"/>
            <a:ext cx="5791200" cy="5715000"/>
          </a:xfrm>
          <a:prstGeom prst="ellipse">
            <a:avLst/>
          </a:prstGeom>
          <a:gradFill rotWithShape="1">
            <a:gsLst>
              <a:gs pos="0">
                <a:schemeClr val="accent1">
                  <a:gamma/>
                  <a:shade val="46275"/>
                  <a:invGamma/>
                </a:schemeClr>
              </a:gs>
              <a:gs pos="100000">
                <a:schemeClr val="accent1"/>
              </a:gs>
            </a:gsLst>
            <a:path path="shape">
              <a:fillToRect l="50000" t="50000" r="50000" b="50000"/>
            </a:path>
          </a:gradFill>
          <a:ln w="19050">
            <a:solidFill>
              <a:schemeClr val="tx1"/>
            </a:solidFill>
            <a:round/>
            <a:headEnd/>
            <a:tailEnd/>
          </a:ln>
          <a:effectLst/>
        </p:spPr>
        <p:txBody>
          <a:bodyPr wrap="none" anchor="ctr"/>
          <a:lstStyle/>
          <a:p>
            <a:endParaRPr lang="en-US" dirty="0"/>
          </a:p>
        </p:txBody>
      </p:sp>
      <p:sp>
        <p:nvSpPr>
          <p:cNvPr id="24579" name="Oval 3"/>
          <p:cNvSpPr>
            <a:spLocks noChangeArrowheads="1"/>
          </p:cNvSpPr>
          <p:nvPr/>
        </p:nvSpPr>
        <p:spPr bwMode="auto">
          <a:xfrm>
            <a:off x="2438400" y="1295400"/>
            <a:ext cx="4267200" cy="4191000"/>
          </a:xfrm>
          <a:prstGeom prst="ellipse">
            <a:avLst/>
          </a:prstGeom>
          <a:gradFill rotWithShape="1">
            <a:gsLst>
              <a:gs pos="0">
                <a:schemeClr val="accent1">
                  <a:gamma/>
                  <a:shade val="46275"/>
                  <a:invGamma/>
                </a:schemeClr>
              </a:gs>
              <a:gs pos="100000">
                <a:schemeClr val="accent1"/>
              </a:gs>
            </a:gsLst>
            <a:path path="shape">
              <a:fillToRect l="50000" t="50000" r="50000" b="50000"/>
            </a:path>
          </a:gradFill>
          <a:ln w="19050">
            <a:solidFill>
              <a:schemeClr val="tx1"/>
            </a:solidFill>
            <a:round/>
            <a:headEnd/>
            <a:tailEnd/>
          </a:ln>
          <a:effectLst/>
        </p:spPr>
        <p:txBody>
          <a:bodyPr wrap="none" anchor="ctr"/>
          <a:lstStyle/>
          <a:p>
            <a:endParaRPr lang="en-US" dirty="0"/>
          </a:p>
        </p:txBody>
      </p:sp>
      <p:sp>
        <p:nvSpPr>
          <p:cNvPr id="24580" name="Oval 4"/>
          <p:cNvSpPr>
            <a:spLocks noChangeArrowheads="1"/>
          </p:cNvSpPr>
          <p:nvPr/>
        </p:nvSpPr>
        <p:spPr bwMode="auto">
          <a:xfrm>
            <a:off x="3200400" y="2057400"/>
            <a:ext cx="2743200" cy="2667000"/>
          </a:xfrm>
          <a:prstGeom prst="ellipse">
            <a:avLst/>
          </a:prstGeom>
          <a:gradFill rotWithShape="1">
            <a:gsLst>
              <a:gs pos="0">
                <a:schemeClr val="accent1">
                  <a:gamma/>
                  <a:shade val="46275"/>
                  <a:invGamma/>
                </a:schemeClr>
              </a:gs>
              <a:gs pos="100000">
                <a:schemeClr val="accent1"/>
              </a:gs>
            </a:gsLst>
            <a:path path="shape">
              <a:fillToRect l="50000" t="50000" r="50000" b="50000"/>
            </a:path>
          </a:gradFill>
          <a:ln w="19050">
            <a:solidFill>
              <a:schemeClr val="tx1"/>
            </a:solidFill>
            <a:round/>
            <a:headEnd/>
            <a:tailEnd/>
          </a:ln>
          <a:effectLst/>
        </p:spPr>
        <p:txBody>
          <a:bodyPr wrap="none" anchor="ctr"/>
          <a:lstStyle/>
          <a:p>
            <a:endParaRPr lang="en-US" dirty="0"/>
          </a:p>
        </p:txBody>
      </p:sp>
      <p:sp>
        <p:nvSpPr>
          <p:cNvPr id="24581" name="Oval 5"/>
          <p:cNvSpPr>
            <a:spLocks noChangeArrowheads="1"/>
          </p:cNvSpPr>
          <p:nvPr/>
        </p:nvSpPr>
        <p:spPr bwMode="auto">
          <a:xfrm>
            <a:off x="3733800" y="2590800"/>
            <a:ext cx="1676400" cy="1600200"/>
          </a:xfrm>
          <a:prstGeom prst="ellipse">
            <a:avLst/>
          </a:prstGeom>
          <a:gradFill rotWithShape="1">
            <a:gsLst>
              <a:gs pos="0">
                <a:schemeClr val="accent1">
                  <a:gamma/>
                  <a:shade val="46275"/>
                  <a:invGamma/>
                </a:schemeClr>
              </a:gs>
              <a:gs pos="100000">
                <a:schemeClr val="accent1"/>
              </a:gs>
            </a:gsLst>
            <a:path path="shape">
              <a:fillToRect l="50000" t="50000" r="50000" b="50000"/>
            </a:path>
          </a:gradFill>
          <a:ln w="19050">
            <a:solidFill>
              <a:schemeClr val="tx1"/>
            </a:solidFill>
            <a:round/>
            <a:headEnd/>
            <a:tailEnd/>
          </a:ln>
          <a:effectLst/>
        </p:spPr>
        <p:txBody>
          <a:bodyPr wrap="none" anchor="ctr"/>
          <a:lstStyle/>
          <a:p>
            <a:pPr algn="ctr">
              <a:spcBef>
                <a:spcPct val="0"/>
              </a:spcBef>
              <a:buClrTx/>
              <a:buSzTx/>
              <a:buFontTx/>
              <a:buNone/>
            </a:pPr>
            <a:endParaRPr lang="en-US" sz="1600" dirty="0"/>
          </a:p>
        </p:txBody>
      </p:sp>
      <p:sp>
        <p:nvSpPr>
          <p:cNvPr id="24582" name="WordArt 6"/>
          <p:cNvSpPr>
            <a:spLocks noChangeArrowheads="1" noChangeShapeType="1" noTextEdit="1"/>
          </p:cNvSpPr>
          <p:nvPr/>
        </p:nvSpPr>
        <p:spPr bwMode="auto">
          <a:xfrm>
            <a:off x="4038600" y="2362200"/>
            <a:ext cx="1143000" cy="457200"/>
          </a:xfrm>
          <a:prstGeom prst="rect">
            <a:avLst/>
          </a:prstGeom>
        </p:spPr>
        <p:txBody>
          <a:bodyPr spcFirstLastPara="1" wrap="none" fromWordArt="1">
            <a:prstTxWarp prst="textArchUp">
              <a:avLst>
                <a:gd name="adj" fmla="val 10800000"/>
              </a:avLst>
            </a:prstTxWarp>
          </a:bodyPr>
          <a:lstStyle/>
          <a:p>
            <a:pPr algn="ctr"/>
            <a:r>
              <a:rPr lang="en-US" sz="2400" b="1" kern="10" dirty="0">
                <a:ln w="9525">
                  <a:solidFill>
                    <a:srgbClr val="000000"/>
                  </a:solidFill>
                  <a:round/>
                  <a:headEnd/>
                  <a:tailEnd/>
                </a:ln>
                <a:solidFill>
                  <a:srgbClr val="000000"/>
                </a:solidFill>
                <a:latin typeface="Baskerville Old Face"/>
              </a:rPr>
              <a:t>Culture</a:t>
            </a:r>
          </a:p>
        </p:txBody>
      </p:sp>
      <p:sp>
        <p:nvSpPr>
          <p:cNvPr id="24583" name="WordArt 7"/>
          <p:cNvSpPr>
            <a:spLocks noChangeArrowheads="1" noChangeShapeType="1" noTextEdit="1"/>
          </p:cNvSpPr>
          <p:nvPr/>
        </p:nvSpPr>
        <p:spPr bwMode="auto">
          <a:xfrm>
            <a:off x="3581400" y="1676400"/>
            <a:ext cx="2057400" cy="685800"/>
          </a:xfrm>
          <a:prstGeom prst="rect">
            <a:avLst/>
          </a:prstGeom>
        </p:spPr>
        <p:txBody>
          <a:bodyPr spcFirstLastPara="1" wrap="none" fromWordArt="1">
            <a:prstTxWarp prst="textArchUp">
              <a:avLst>
                <a:gd name="adj" fmla="val 10800000"/>
              </a:avLst>
            </a:prstTxWarp>
          </a:bodyPr>
          <a:lstStyle/>
          <a:p>
            <a:pPr algn="ctr"/>
            <a:r>
              <a:rPr lang="en-US" b="1" kern="10" dirty="0">
                <a:ln w="9525">
                  <a:solidFill>
                    <a:srgbClr val="000000"/>
                  </a:solidFill>
                  <a:round/>
                  <a:headEnd/>
                  <a:tailEnd/>
                </a:ln>
                <a:solidFill>
                  <a:srgbClr val="000000"/>
                </a:solidFill>
                <a:latin typeface="Baskerville Old Face"/>
              </a:rPr>
              <a:t>Adapt &amp; Grow</a:t>
            </a:r>
          </a:p>
        </p:txBody>
      </p:sp>
      <p:sp>
        <p:nvSpPr>
          <p:cNvPr id="24584" name="WordArt 8"/>
          <p:cNvSpPr>
            <a:spLocks noChangeArrowheads="1" noChangeShapeType="1" noTextEdit="1"/>
          </p:cNvSpPr>
          <p:nvPr/>
        </p:nvSpPr>
        <p:spPr bwMode="auto">
          <a:xfrm>
            <a:off x="3276600" y="914400"/>
            <a:ext cx="2590800" cy="838200"/>
          </a:xfrm>
          <a:prstGeom prst="rect">
            <a:avLst/>
          </a:prstGeom>
        </p:spPr>
        <p:txBody>
          <a:bodyPr spcFirstLastPara="1" wrap="none" fromWordArt="1">
            <a:prstTxWarp prst="textArchUp">
              <a:avLst>
                <a:gd name="adj" fmla="val 10800000"/>
              </a:avLst>
            </a:prstTxWarp>
          </a:bodyPr>
          <a:lstStyle/>
          <a:p>
            <a:pPr algn="ctr"/>
            <a:r>
              <a:rPr lang="en-US" b="1" kern="10" dirty="0">
                <a:ln w="9525">
                  <a:solidFill>
                    <a:srgbClr val="000000"/>
                  </a:solidFill>
                  <a:round/>
                  <a:headEnd/>
                  <a:tailEnd/>
                </a:ln>
                <a:solidFill>
                  <a:srgbClr val="000000"/>
                </a:solidFill>
                <a:latin typeface="Baskerville Old Face"/>
              </a:rPr>
              <a:t>Current Behavior</a:t>
            </a:r>
          </a:p>
        </p:txBody>
      </p:sp>
      <p:sp>
        <p:nvSpPr>
          <p:cNvPr id="24585" name="WordArt 9"/>
          <p:cNvSpPr>
            <a:spLocks noChangeArrowheads="1" noChangeShapeType="1" noTextEdit="1"/>
          </p:cNvSpPr>
          <p:nvPr/>
        </p:nvSpPr>
        <p:spPr bwMode="auto">
          <a:xfrm>
            <a:off x="3657600" y="4724400"/>
            <a:ext cx="1866900" cy="590550"/>
          </a:xfrm>
          <a:prstGeom prst="rect">
            <a:avLst/>
          </a:prstGeom>
        </p:spPr>
        <p:txBody>
          <a:bodyPr wrap="none" fromWordArt="1">
            <a:prstTxWarp prst="textCanDown">
              <a:avLst>
                <a:gd name="adj" fmla="val 33333"/>
              </a:avLst>
            </a:prstTxWarp>
          </a:bodyPr>
          <a:lstStyle/>
          <a:p>
            <a:pPr algn="ctr"/>
            <a:r>
              <a:rPr lang="en-US" sz="2400" b="1" kern="10" dirty="0">
                <a:ln w="9525">
                  <a:solidFill>
                    <a:srgbClr val="000000"/>
                  </a:solidFill>
                  <a:round/>
                  <a:headEnd/>
                  <a:tailEnd/>
                </a:ln>
                <a:solidFill>
                  <a:srgbClr val="000000"/>
                </a:solidFill>
                <a:latin typeface="Times New Roman"/>
                <a:cs typeface="Times New Roman"/>
              </a:rPr>
              <a:t>Developed Self</a:t>
            </a:r>
          </a:p>
        </p:txBody>
      </p:sp>
      <p:sp>
        <p:nvSpPr>
          <p:cNvPr id="24586" name="WordArt 10"/>
          <p:cNvSpPr>
            <a:spLocks noChangeArrowheads="1" noChangeShapeType="1" noTextEdit="1"/>
          </p:cNvSpPr>
          <p:nvPr/>
        </p:nvSpPr>
        <p:spPr bwMode="auto">
          <a:xfrm>
            <a:off x="3657600" y="5562600"/>
            <a:ext cx="1828800" cy="514350"/>
          </a:xfrm>
          <a:prstGeom prst="rect">
            <a:avLst/>
          </a:prstGeom>
        </p:spPr>
        <p:txBody>
          <a:bodyPr wrap="none" fromWordArt="1">
            <a:prstTxWarp prst="textCanDown">
              <a:avLst>
                <a:gd name="adj" fmla="val 33333"/>
              </a:avLst>
            </a:prstTxWarp>
          </a:bodyPr>
          <a:lstStyle/>
          <a:p>
            <a:pPr algn="ctr"/>
            <a:r>
              <a:rPr lang="en-US" sz="2400" b="1" kern="10" dirty="0">
                <a:ln w="9525">
                  <a:solidFill>
                    <a:srgbClr val="000000"/>
                  </a:solidFill>
                  <a:round/>
                  <a:headEnd/>
                  <a:tailEnd/>
                </a:ln>
                <a:solidFill>
                  <a:srgbClr val="000000"/>
                </a:solidFill>
                <a:latin typeface="Times New Roman"/>
                <a:cs typeface="Times New Roman"/>
              </a:rPr>
              <a:t>Contextual Self</a:t>
            </a:r>
          </a:p>
        </p:txBody>
      </p:sp>
      <p:pic>
        <p:nvPicPr>
          <p:cNvPr id="24587" name="Picture 11" descr="SL00281_"/>
          <p:cNvPicPr>
            <a:picLocks noChangeAspect="1" noChangeArrowheads="1"/>
          </p:cNvPicPr>
          <p:nvPr/>
        </p:nvPicPr>
        <p:blipFill>
          <a:blip r:embed="rId3" cstate="print"/>
          <a:srcRect/>
          <a:stretch>
            <a:fillRect/>
          </a:stretch>
        </p:blipFill>
        <p:spPr bwMode="auto">
          <a:xfrm>
            <a:off x="4267200" y="2971800"/>
            <a:ext cx="754063" cy="838200"/>
          </a:xfrm>
          <a:prstGeom prst="rect">
            <a:avLst/>
          </a:prstGeom>
          <a:noFill/>
        </p:spPr>
      </p:pic>
      <p:sp>
        <p:nvSpPr>
          <p:cNvPr id="24588" name="WordArt 12"/>
          <p:cNvSpPr>
            <a:spLocks noChangeArrowheads="1" noChangeShapeType="1" noTextEdit="1"/>
          </p:cNvSpPr>
          <p:nvPr/>
        </p:nvSpPr>
        <p:spPr bwMode="auto">
          <a:xfrm>
            <a:off x="4191000" y="2819400"/>
            <a:ext cx="714375" cy="381000"/>
          </a:xfrm>
          <a:prstGeom prst="rect">
            <a:avLst/>
          </a:prstGeom>
        </p:spPr>
        <p:txBody>
          <a:bodyPr spcFirstLastPara="1" wrap="none" fromWordArt="1">
            <a:prstTxWarp prst="textArchUp">
              <a:avLst>
                <a:gd name="adj" fmla="val 10800000"/>
              </a:avLst>
            </a:prstTxWarp>
          </a:bodyPr>
          <a:lstStyle/>
          <a:p>
            <a:pPr algn="ctr"/>
            <a:r>
              <a:rPr lang="en-US" sz="2400" b="1" kern="10" dirty="0">
                <a:ln w="9525">
                  <a:solidFill>
                    <a:srgbClr val="000000"/>
                  </a:solidFill>
                  <a:round/>
                  <a:headEnd/>
                  <a:tailEnd/>
                </a:ln>
                <a:solidFill>
                  <a:srgbClr val="000000"/>
                </a:solidFill>
                <a:latin typeface="Times New Roman"/>
                <a:cs typeface="Times New Roman"/>
              </a:rPr>
              <a:t>CORE</a:t>
            </a:r>
          </a:p>
        </p:txBody>
      </p:sp>
      <p:sp>
        <p:nvSpPr>
          <p:cNvPr id="24589" name="WordArt 13"/>
          <p:cNvSpPr>
            <a:spLocks noChangeArrowheads="1" noChangeShapeType="1" noTextEdit="1"/>
          </p:cNvSpPr>
          <p:nvPr/>
        </p:nvSpPr>
        <p:spPr bwMode="auto">
          <a:xfrm>
            <a:off x="4191000" y="3733800"/>
            <a:ext cx="762000" cy="323850"/>
          </a:xfrm>
          <a:prstGeom prst="rect">
            <a:avLst/>
          </a:prstGeom>
        </p:spPr>
        <p:txBody>
          <a:bodyPr wrap="none" fromWordArt="1">
            <a:prstTxWarp prst="textCanDown">
              <a:avLst>
                <a:gd name="adj" fmla="val 33333"/>
              </a:avLst>
            </a:prstTxWarp>
          </a:bodyPr>
          <a:lstStyle/>
          <a:p>
            <a:pPr algn="ctr"/>
            <a:r>
              <a:rPr lang="en-US" sz="2400" b="1" kern="10" dirty="0">
                <a:ln w="9525">
                  <a:solidFill>
                    <a:srgbClr val="000000"/>
                  </a:solidFill>
                  <a:round/>
                  <a:headEnd/>
                  <a:tailEnd/>
                </a:ln>
                <a:solidFill>
                  <a:srgbClr val="000000"/>
                </a:solidFill>
                <a:latin typeface="Times New Roman"/>
                <a:cs typeface="Times New Roman"/>
              </a:rPr>
              <a:t>SELF</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p:txBody>
          <a:bodyPr/>
          <a:lstStyle/>
          <a:p>
            <a:r>
              <a:rPr lang="en-US" dirty="0" smtClean="0"/>
              <a:t>Name</a:t>
            </a:r>
          </a:p>
          <a:p>
            <a:r>
              <a:rPr lang="en-US" dirty="0" smtClean="0"/>
              <a:t>Role/Department</a:t>
            </a:r>
          </a:p>
          <a:p>
            <a:r>
              <a:rPr lang="en-US" dirty="0" smtClean="0"/>
              <a:t>Impact on students</a:t>
            </a:r>
          </a:p>
          <a:p>
            <a:r>
              <a:rPr lang="en-US" dirty="0" smtClean="0"/>
              <a:t>Summer vacation – real or wishful thinking . . . </a:t>
            </a:r>
            <a:endParaRPr lang="en-US" dirty="0"/>
          </a:p>
        </p:txBody>
      </p:sp>
      <p:pic>
        <p:nvPicPr>
          <p:cNvPr id="2052" name="Picture 4" descr="C:\Users\owner\AppData\Local\Microsoft\Windows\Temporary Internet Files\Content.IE5\IA829NZ4\MC900233069[1].wmf"/>
          <p:cNvPicPr>
            <a:picLocks noChangeAspect="1" noChangeArrowheads="1"/>
          </p:cNvPicPr>
          <p:nvPr/>
        </p:nvPicPr>
        <p:blipFill>
          <a:blip r:embed="rId3" cstate="print"/>
          <a:srcRect/>
          <a:stretch>
            <a:fillRect/>
          </a:stretch>
        </p:blipFill>
        <p:spPr bwMode="auto">
          <a:xfrm>
            <a:off x="5410199" y="4087813"/>
            <a:ext cx="2778285" cy="223678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What do you hope to get out of today’s session?</a:t>
            </a:r>
            <a:endParaRPr lang="en-US" dirty="0"/>
          </a:p>
        </p:txBody>
      </p:sp>
      <p:pic>
        <p:nvPicPr>
          <p:cNvPr id="3074" name="Picture 2" descr="C:\Users\owner\AppData\Local\Microsoft\Windows\Temporary Internet Files\Content.IE5\AT2B0UN3\MC900071005[1].wmf"/>
          <p:cNvPicPr>
            <a:picLocks noChangeAspect="1" noChangeArrowheads="1"/>
          </p:cNvPicPr>
          <p:nvPr/>
        </p:nvPicPr>
        <p:blipFill>
          <a:blip r:embed="rId3" cstate="print"/>
          <a:srcRect/>
          <a:stretch>
            <a:fillRect/>
          </a:stretch>
        </p:blipFill>
        <p:spPr bwMode="auto">
          <a:xfrm>
            <a:off x="3406775" y="2484470"/>
            <a:ext cx="3603625" cy="399253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Objectives</a:t>
            </a:r>
            <a:endParaRPr lang="en-US" dirty="0"/>
          </a:p>
        </p:txBody>
      </p:sp>
      <p:sp>
        <p:nvSpPr>
          <p:cNvPr id="3" name="Content Placeholder 2"/>
          <p:cNvSpPr>
            <a:spLocks noGrp="1"/>
          </p:cNvSpPr>
          <p:nvPr>
            <p:ph idx="1"/>
          </p:nvPr>
        </p:nvSpPr>
        <p:spPr/>
        <p:txBody>
          <a:bodyPr>
            <a:normAutofit lnSpcReduction="10000"/>
          </a:bodyPr>
          <a:lstStyle/>
          <a:p>
            <a:r>
              <a:rPr lang="en-US" dirty="0" smtClean="0"/>
              <a:t>Current:  Identify what you see today</a:t>
            </a:r>
          </a:p>
          <a:p>
            <a:pPr lvl="1"/>
            <a:r>
              <a:rPr lang="en-US" dirty="0" smtClean="0"/>
              <a:t>The Good </a:t>
            </a:r>
          </a:p>
          <a:p>
            <a:pPr lvl="1"/>
            <a:r>
              <a:rPr lang="en-US" dirty="0" smtClean="0"/>
              <a:t>The Bad</a:t>
            </a:r>
          </a:p>
          <a:p>
            <a:pPr lvl="1"/>
            <a:r>
              <a:rPr lang="en-US" dirty="0" smtClean="0"/>
              <a:t>The Ugly</a:t>
            </a:r>
          </a:p>
          <a:p>
            <a:r>
              <a:rPr lang="en-US" dirty="0" smtClean="0"/>
              <a:t>Goal:  What do you want to see to achieve the goal?</a:t>
            </a:r>
          </a:p>
          <a:p>
            <a:r>
              <a:rPr lang="en-US" dirty="0" smtClean="0"/>
              <a:t>Barriers, challenges, considerations</a:t>
            </a:r>
          </a:p>
          <a:p>
            <a:r>
              <a:rPr lang="en-US" dirty="0" smtClean="0"/>
              <a:t>Recommendations:  What </a:t>
            </a:r>
            <a:r>
              <a:rPr lang="en-US" dirty="0" smtClean="0"/>
              <a:t>can/will you do?</a:t>
            </a:r>
          </a:p>
          <a:p>
            <a:r>
              <a:rPr lang="en-US" dirty="0" smtClean="0"/>
              <a:t>What can “I” do?</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EE18C39A-69B7-424A-B7D5-3A1016A0AEE4}" type="slidenum">
              <a:rPr lang="en-US"/>
              <a:pPr/>
              <a:t>6</a:t>
            </a:fld>
            <a:endParaRPr lang="en-US" dirty="0"/>
          </a:p>
        </p:txBody>
      </p:sp>
      <p:sp>
        <p:nvSpPr>
          <p:cNvPr id="100354" name="Rectangle 2"/>
          <p:cNvSpPr>
            <a:spLocks noGrp="1" noChangeArrowheads="1"/>
          </p:cNvSpPr>
          <p:nvPr>
            <p:ph type="title"/>
          </p:nvPr>
        </p:nvSpPr>
        <p:spPr/>
        <p:txBody>
          <a:bodyPr/>
          <a:lstStyle/>
          <a:p>
            <a:r>
              <a:rPr lang="en-US" dirty="0"/>
              <a:t>The #1 Interview Mistake	</a:t>
            </a:r>
          </a:p>
        </p:txBody>
      </p:sp>
      <p:sp>
        <p:nvSpPr>
          <p:cNvPr id="100355" name="Rectangle 3"/>
          <p:cNvSpPr>
            <a:spLocks noGrp="1" noChangeArrowheads="1"/>
          </p:cNvSpPr>
          <p:nvPr>
            <p:ph type="body" idx="1"/>
          </p:nvPr>
        </p:nvSpPr>
        <p:spPr>
          <a:xfrm>
            <a:off x="1371600" y="1981200"/>
            <a:ext cx="7391400" cy="1487488"/>
          </a:xfrm>
        </p:spPr>
        <p:txBody>
          <a:bodyPr/>
          <a:lstStyle/>
          <a:p>
            <a:pPr>
              <a:buFont typeface="Wingdings" pitchFamily="2" charset="2"/>
              <a:buNone/>
            </a:pPr>
            <a:endParaRPr lang="en-US" sz="2800" dirty="0"/>
          </a:p>
          <a:p>
            <a:pPr>
              <a:buFont typeface="Wingdings" pitchFamily="2" charset="2"/>
              <a:buNone/>
            </a:pPr>
            <a:r>
              <a:rPr lang="en-US" sz="3600" b="1" i="1" dirty="0"/>
              <a:t>POOR PERSONAL APPEARANCE</a:t>
            </a:r>
          </a:p>
        </p:txBody>
      </p:sp>
      <p:pic>
        <p:nvPicPr>
          <p:cNvPr id="100356" name="Picture 4" descr="D:\My Documents\FILES\powerpoint\hippie1.gif"/>
          <p:cNvPicPr>
            <a:picLocks noChangeAspect="1" noChangeArrowheads="1"/>
          </p:cNvPicPr>
          <p:nvPr/>
        </p:nvPicPr>
        <p:blipFill>
          <a:blip r:embed="rId3" cstate="print"/>
          <a:srcRect/>
          <a:stretch>
            <a:fillRect/>
          </a:stretch>
        </p:blipFill>
        <p:spPr bwMode="auto">
          <a:xfrm>
            <a:off x="3505200" y="3429000"/>
            <a:ext cx="2819400" cy="28194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 You See It, Now you Don’t</a:t>
            </a:r>
            <a:endParaRPr lang="en-US" dirty="0"/>
          </a:p>
        </p:txBody>
      </p:sp>
      <p:sp>
        <p:nvSpPr>
          <p:cNvPr id="3" name="Content Placeholder 2"/>
          <p:cNvSpPr>
            <a:spLocks noGrp="1"/>
          </p:cNvSpPr>
          <p:nvPr>
            <p:ph sz="half" idx="1"/>
          </p:nvPr>
        </p:nvSpPr>
        <p:spPr>
          <a:xfrm>
            <a:off x="1435608" y="1524000"/>
            <a:ext cx="7251192" cy="2743200"/>
          </a:xfrm>
        </p:spPr>
        <p:txBody>
          <a:bodyPr>
            <a:normAutofit lnSpcReduction="10000"/>
          </a:bodyPr>
          <a:lstStyle/>
          <a:p>
            <a:r>
              <a:rPr lang="en-US" dirty="0" smtClean="0"/>
              <a:t>What is considered “Poor Personal Appearance?</a:t>
            </a:r>
          </a:p>
          <a:p>
            <a:r>
              <a:rPr lang="en-US" dirty="0" smtClean="0"/>
              <a:t>What do you see now that should not be seen for interviews?</a:t>
            </a:r>
          </a:p>
          <a:p>
            <a:r>
              <a:rPr lang="en-US" dirty="0" smtClean="0"/>
              <a:t>What should students avoid wearing?</a:t>
            </a:r>
          </a:p>
          <a:p>
            <a:r>
              <a:rPr lang="en-US" dirty="0" smtClean="0"/>
              <a:t>What do you see that is right?</a:t>
            </a:r>
            <a:endParaRPr lang="en-US" dirty="0"/>
          </a:p>
        </p:txBody>
      </p:sp>
      <p:graphicFrame>
        <p:nvGraphicFramePr>
          <p:cNvPr id="5" name="Content Placeholder 4"/>
          <p:cNvGraphicFramePr>
            <a:graphicFrameLocks noGrp="1"/>
          </p:cNvGraphicFramePr>
          <p:nvPr>
            <p:ph sz="half" idx="2"/>
          </p:nvPr>
        </p:nvGraphicFramePr>
        <p:xfrm>
          <a:off x="1447800" y="4536440"/>
          <a:ext cx="7239000" cy="1483360"/>
        </p:xfrm>
        <a:graphic>
          <a:graphicData uri="http://schemas.openxmlformats.org/drawingml/2006/table">
            <a:tbl>
              <a:tblPr firstRow="1" bandRow="1">
                <a:tableStyleId>{5C22544A-7EE6-4342-B048-85BDC9FD1C3A}</a:tableStyleId>
              </a:tblPr>
              <a:tblGrid>
                <a:gridCol w="3280985"/>
                <a:gridCol w="2083166"/>
                <a:gridCol w="1874849"/>
              </a:tblGrid>
              <a:tr h="370840">
                <a:tc>
                  <a:txBody>
                    <a:bodyPr/>
                    <a:lstStyle/>
                    <a:p>
                      <a:r>
                        <a:rPr lang="en-US" dirty="0" smtClean="0"/>
                        <a:t>What to Wear?</a:t>
                      </a:r>
                      <a:endParaRPr lang="en-US" dirty="0"/>
                    </a:p>
                  </a:txBody>
                  <a:tcPr/>
                </a:tc>
                <a:tc>
                  <a:txBody>
                    <a:bodyPr/>
                    <a:lstStyle/>
                    <a:p>
                      <a:pPr algn="ctr"/>
                      <a:r>
                        <a:rPr lang="en-US" dirty="0" smtClean="0"/>
                        <a:t>Changes</a:t>
                      </a:r>
                      <a:endParaRPr lang="en-US" dirty="0"/>
                    </a:p>
                  </a:txBody>
                  <a:tcPr/>
                </a:tc>
                <a:tc>
                  <a:txBody>
                    <a:bodyPr/>
                    <a:lstStyle/>
                    <a:p>
                      <a:pPr algn="ctr"/>
                      <a:r>
                        <a:rPr lang="en-US" dirty="0" smtClean="0"/>
                        <a:t>Stays the Same</a:t>
                      </a:r>
                      <a:endParaRPr lang="en-US" dirty="0"/>
                    </a:p>
                  </a:txBody>
                  <a:tcPr/>
                </a:tc>
              </a:tr>
              <a:tr h="370840">
                <a:tc>
                  <a:txBody>
                    <a:bodyPr/>
                    <a:lstStyle/>
                    <a:p>
                      <a:r>
                        <a:rPr lang="en-US" dirty="0" smtClean="0"/>
                        <a:t>At School</a:t>
                      </a:r>
                      <a:endParaRPr lang="en-US" dirty="0"/>
                    </a:p>
                  </a:txBody>
                  <a:tcPr/>
                </a:tc>
                <a:tc>
                  <a:txBody>
                    <a:bodyPr/>
                    <a:lstStyle/>
                    <a:p>
                      <a:pPr algn="ctr"/>
                      <a:r>
                        <a:rPr lang="en-US" dirty="0" smtClean="0"/>
                        <a:t>X</a:t>
                      </a:r>
                      <a:endParaRPr lang="en-US" dirty="0"/>
                    </a:p>
                  </a:txBody>
                  <a:tcPr/>
                </a:tc>
                <a:tc>
                  <a:txBody>
                    <a:bodyPr/>
                    <a:lstStyle/>
                    <a:p>
                      <a:pPr algn="ctr"/>
                      <a:endParaRPr lang="en-US" dirty="0"/>
                    </a:p>
                  </a:txBody>
                  <a:tcPr/>
                </a:tc>
              </a:tr>
              <a:tr h="370840">
                <a:tc>
                  <a:txBody>
                    <a:bodyPr/>
                    <a:lstStyle/>
                    <a:p>
                      <a:r>
                        <a:rPr lang="en-US" dirty="0" smtClean="0"/>
                        <a:t>At Work</a:t>
                      </a:r>
                      <a:endParaRPr lang="en-US" dirty="0"/>
                    </a:p>
                  </a:txBody>
                  <a:tcPr/>
                </a:tc>
                <a:tc>
                  <a:txBody>
                    <a:bodyPr/>
                    <a:lstStyle/>
                    <a:p>
                      <a:pPr algn="ctr"/>
                      <a:r>
                        <a:rPr lang="en-US" dirty="0" smtClean="0"/>
                        <a:t>X</a:t>
                      </a:r>
                      <a:endParaRPr lang="en-US" dirty="0"/>
                    </a:p>
                  </a:txBody>
                  <a:tcPr/>
                </a:tc>
                <a:tc>
                  <a:txBody>
                    <a:bodyPr/>
                    <a:lstStyle/>
                    <a:p>
                      <a:pPr algn="ctr"/>
                      <a:endParaRPr lang="en-US" dirty="0"/>
                    </a:p>
                  </a:txBody>
                  <a:tcPr/>
                </a:tc>
              </a:tr>
              <a:tr h="370840">
                <a:tc>
                  <a:txBody>
                    <a:bodyPr/>
                    <a:lstStyle/>
                    <a:p>
                      <a:r>
                        <a:rPr lang="en-US" dirty="0" smtClean="0"/>
                        <a:t>Job</a:t>
                      </a:r>
                      <a:r>
                        <a:rPr lang="en-US" baseline="0" dirty="0" smtClean="0"/>
                        <a:t> Interviews</a:t>
                      </a: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r>
            </a:tbl>
          </a:graphicData>
        </a:graphic>
      </p:graphicFrame>
    </p:spTree>
  </p:cSld>
  <p:clrMapOvr>
    <a:masterClrMapping/>
  </p:clrMapOvr>
  <p:transition advTm="10000">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through Dress to Impress</a:t>
            </a:r>
            <a:endParaRPr lang="en-US" dirty="0"/>
          </a:p>
        </p:txBody>
      </p:sp>
      <p:sp>
        <p:nvSpPr>
          <p:cNvPr id="3" name="Content Placeholder 2"/>
          <p:cNvSpPr>
            <a:spLocks noGrp="1"/>
          </p:cNvSpPr>
          <p:nvPr>
            <p:ph idx="1"/>
          </p:nvPr>
        </p:nvSpPr>
        <p:spPr/>
        <p:txBody>
          <a:bodyPr/>
          <a:lstStyle/>
          <a:p>
            <a:r>
              <a:rPr lang="en-US" dirty="0" smtClean="0"/>
              <a:t>Make a good impression in interviews to </a:t>
            </a:r>
            <a:r>
              <a:rPr lang="en-US" u="sng" dirty="0" smtClean="0"/>
              <a:t>land that job or internship</a:t>
            </a:r>
          </a:p>
          <a:p>
            <a:endParaRPr lang="en-US" dirty="0"/>
          </a:p>
        </p:txBody>
      </p:sp>
      <p:pic>
        <p:nvPicPr>
          <p:cNvPr id="4098" name="Picture 2" descr="C:\Users\owner\AppData\Local\Microsoft\Windows\Temporary Internet Files\Content.IE5\4JW0TE85\MC900367492[1].wmf"/>
          <p:cNvPicPr>
            <a:picLocks noChangeAspect="1" noChangeArrowheads="1"/>
          </p:cNvPicPr>
          <p:nvPr/>
        </p:nvPicPr>
        <p:blipFill>
          <a:blip r:embed="rId3" cstate="print"/>
          <a:srcRect/>
          <a:stretch>
            <a:fillRect/>
          </a:stretch>
        </p:blipFill>
        <p:spPr bwMode="auto">
          <a:xfrm>
            <a:off x="2514600" y="3048000"/>
            <a:ext cx="4765071" cy="3383407"/>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US" dirty="0"/>
          </a:p>
        </p:txBody>
      </p:sp>
      <p:sp>
        <p:nvSpPr>
          <p:cNvPr id="12" name="Content Placeholder 11"/>
          <p:cNvSpPr>
            <a:spLocks noGrp="1"/>
          </p:cNvSpPr>
          <p:nvPr>
            <p:ph idx="1"/>
          </p:nvPr>
        </p:nvSpPr>
        <p:spPr/>
        <p:txBody>
          <a:bodyPr/>
          <a:lstStyle/>
          <a:p>
            <a:pPr>
              <a:buNone/>
            </a:pPr>
            <a:r>
              <a:rPr lang="en-US" dirty="0" smtClean="0"/>
              <a:t>“College is something you complete.  Life is something you experience.  In life, people will no longer be grading you.  Your success will be defined in a myriad of ways so get competent and credible in what you love to do.”</a:t>
            </a:r>
          </a:p>
          <a:p>
            <a:pPr algn="r">
              <a:buNone/>
            </a:pPr>
            <a:r>
              <a:rPr lang="en-US" dirty="0" smtClean="0"/>
              <a:t>- Jon Stewart, Host of </a:t>
            </a:r>
            <a:r>
              <a:rPr lang="en-US" i="1" dirty="0" smtClean="0"/>
              <a:t>The Daily Show</a:t>
            </a:r>
            <a:r>
              <a:rPr lang="en-US" dirty="0" smtClean="0"/>
              <a:t>, Comedy Central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439</TotalTime>
  <Words>2190</Words>
  <Application>Microsoft Office PowerPoint</Application>
  <PresentationFormat>On-screen Show (4:3)</PresentationFormat>
  <Paragraphs>352</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Solstice</vt:lpstr>
      <vt:lpstr>Dress to Impress for Success</vt:lpstr>
      <vt:lpstr>Agenda</vt:lpstr>
      <vt:lpstr>Introductions</vt:lpstr>
      <vt:lpstr>Objectives</vt:lpstr>
      <vt:lpstr>Today’s Objectives</vt:lpstr>
      <vt:lpstr>The #1 Interview Mistake </vt:lpstr>
      <vt:lpstr>Now You See It, Now you Don’t</vt:lpstr>
      <vt:lpstr>Goal through Dress to Impress</vt:lpstr>
      <vt:lpstr>Slide 9</vt:lpstr>
      <vt:lpstr>Know Your Environment  </vt:lpstr>
      <vt:lpstr>Slide 11</vt:lpstr>
      <vt:lpstr>Appearance </vt:lpstr>
      <vt:lpstr>You Have Only 30 Seconds . . .</vt:lpstr>
      <vt:lpstr>Barriers, Challenges, Considerations</vt:lpstr>
      <vt:lpstr>Why is Appearance Important</vt:lpstr>
      <vt:lpstr>Ask Yourself This One Question </vt:lpstr>
      <vt:lpstr>Recommendations</vt:lpstr>
      <vt:lpstr>What to Avoid </vt:lpstr>
      <vt:lpstr>Tips on Interview Attire - Women</vt:lpstr>
      <vt:lpstr>Tips on Interview Attire - Men</vt:lpstr>
      <vt:lpstr>Recap – Awareness to Action</vt:lpstr>
      <vt:lpstr>Today’s Objectives</vt:lpstr>
      <vt:lpstr>Questions</vt:lpstr>
      <vt:lpstr>Acknowledgments &amp; References</vt:lpstr>
      <vt:lpstr>Slide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Dress for Success for SDSU Career Services</dc:title>
  <dc:creator>Mary Pietanza</dc:creator>
  <cp:lastModifiedBy>owner</cp:lastModifiedBy>
  <cp:revision>53</cp:revision>
  <dcterms:created xsi:type="dcterms:W3CDTF">2011-08-22T15:23:55Z</dcterms:created>
  <dcterms:modified xsi:type="dcterms:W3CDTF">2011-08-22T22:43:22Z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